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8" r:id="rId4"/>
    <p:sldId id="261" r:id="rId5"/>
    <p:sldId id="297" r:id="rId6"/>
    <p:sldId id="262" r:id="rId7"/>
    <p:sldId id="300" r:id="rId8"/>
    <p:sldId id="296" r:id="rId9"/>
    <p:sldId id="298" r:id="rId10"/>
    <p:sldId id="302" r:id="rId11"/>
    <p:sldId id="303" r:id="rId12"/>
    <p:sldId id="304" r:id="rId13"/>
    <p:sldId id="307" r:id="rId14"/>
    <p:sldId id="285" r:id="rId15"/>
    <p:sldId id="279" r:id="rId16"/>
    <p:sldId id="272" r:id="rId17"/>
    <p:sldId id="274" r:id="rId18"/>
    <p:sldId id="288" r:id="rId19"/>
    <p:sldId id="305" r:id="rId20"/>
    <p:sldId id="306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502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4621" autoAdjust="0"/>
  </p:normalViewPr>
  <p:slideViewPr>
    <p:cSldViewPr>
      <p:cViewPr varScale="1">
        <p:scale>
          <a:sx n="108" d="100"/>
          <a:sy n="108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Мониторинг</a:t>
            </a:r>
            <a:r>
              <a:rPr lang="ru-RU" sz="1600" b="1" baseline="0"/>
              <a:t> к</a:t>
            </a:r>
            <a:r>
              <a:rPr lang="ru-RU" sz="1600" b="1"/>
              <a:t>ачества знаний по географии</a:t>
            </a:r>
          </a:p>
        </c:rich>
      </c:tx>
      <c:layout>
        <c:manualLayout>
          <c:xMode val="edge"/>
          <c:yMode val="edge"/>
          <c:x val="0.13092869834640455"/>
          <c:y val="9.19706485692891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113930729078826E-2"/>
          <c:y val="0.1882007452903674"/>
          <c:w val="0.92802081846763274"/>
          <c:h val="0.476424757773228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Качество знаний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927576601671288E-2"/>
                  <c:y val="-1.1508550877306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DE-4884-A1C9-33909B087C97}"/>
                </c:ext>
              </c:extLst>
            </c:dLbl>
            <c:dLbl>
              <c:idx val="1"/>
              <c:layout>
                <c:manualLayout>
                  <c:x val="1.2396182006318248E-2"/>
                  <c:y val="-2.44956064552498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467415162228478E-2"/>
                      <c:h val="4.13207688857616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9DE-4884-A1C9-33909B087C97}"/>
                </c:ext>
              </c:extLst>
            </c:dLbl>
            <c:dLbl>
              <c:idx val="2"/>
              <c:layout>
                <c:manualLayout>
                  <c:x val="1.1606313834726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DE-4884-A1C9-33909B087C97}"/>
                </c:ext>
              </c:extLst>
            </c:dLbl>
            <c:dLbl>
              <c:idx val="3"/>
              <c:layout>
                <c:manualLayout>
                  <c:x val="1.6248839368616527E-2"/>
                  <c:y val="-3.1387319522913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DE-4884-A1C9-33909B087C97}"/>
                </c:ext>
              </c:extLst>
            </c:dLbl>
            <c:dLbl>
              <c:idx val="4"/>
              <c:layout>
                <c:manualLayout>
                  <c:x val="1.39275766016713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DE-4884-A1C9-33909B087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 (по 1 полугодию)</c:v>
                </c:pt>
              </c:strCache>
            </c:strRef>
          </c:cat>
          <c:val>
            <c:numRef>
              <c:f>Лист1!$B$4:$B$8</c:f>
              <c:numCache>
                <c:formatCode>General</c:formatCode>
                <c:ptCount val="5"/>
                <c:pt idx="0">
                  <c:v>82</c:v>
                </c:pt>
                <c:pt idx="1">
                  <c:v>85</c:v>
                </c:pt>
                <c:pt idx="2">
                  <c:v>84</c:v>
                </c:pt>
                <c:pt idx="3">
                  <c:v>86</c:v>
                </c:pt>
                <c:pt idx="4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DE-4884-A1C9-33909B087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294080"/>
        <c:axId val="340294408"/>
        <c:axId val="0"/>
      </c:bar3DChart>
      <c:catAx>
        <c:axId val="34029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294408"/>
        <c:crosses val="autoZero"/>
        <c:auto val="1"/>
        <c:lblAlgn val="ctr"/>
        <c:lblOffset val="100"/>
        <c:noMultiLvlLbl val="0"/>
      </c:catAx>
      <c:valAx>
        <c:axId val="34029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29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solidFill>
        <a:schemeClr val="accent6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Результаты муниципального этапа всероссийской олимпиады школьников</a:t>
            </a:r>
            <a:r>
              <a:rPr lang="ru-RU" sz="2400" b="1" baseline="0" dirty="0">
                <a:solidFill>
                  <a:schemeClr val="accent6">
                    <a:lumMod val="50000"/>
                  </a:schemeClr>
                </a:solidFill>
              </a:rPr>
              <a:t> по географии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c:rich>
      </c:tx>
      <c:layout>
        <c:manualLayout>
          <c:xMode val="edge"/>
          <c:yMode val="edge"/>
          <c:x val="0.2119167829088949"/>
          <c:y val="1.37431311050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849224673606122E-3"/>
                  <c:y val="-2.9776633765079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EA-4E5C-8E66-2AE743C0719A}"/>
                </c:ext>
              </c:extLst>
            </c:dLbl>
            <c:dLbl>
              <c:idx val="1"/>
              <c:layout>
                <c:manualLayout>
                  <c:x val="2.0954767402081773E-2"/>
                  <c:y val="-1.145255144810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EA-4E5C-8E66-2AE743C0719A}"/>
                </c:ext>
              </c:extLst>
            </c:dLbl>
            <c:dLbl>
              <c:idx val="2"/>
              <c:layout>
                <c:manualLayout>
                  <c:x val="2.2700998018921989E-2"/>
                  <c:y val="-1.145255144810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EA-4E5C-8E66-2AE743C071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Лист1!$A$5:$A$7</c:f>
              <c:strCache>
                <c:ptCount val="3"/>
                <c:pt idx="0">
                  <c:v>2019-2019 </c:v>
                </c:pt>
                <c:pt idx="1">
                  <c:v>2010-2021</c:v>
                </c:pt>
                <c:pt idx="2">
                  <c:v>2021-2022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A-4E5C-8E66-2AE743C0719A}"/>
            </c:ext>
          </c:extLst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Победители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462306168401529E-2"/>
                  <c:y val="-3.435765434432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EA-4E5C-8E66-2AE743C0719A}"/>
                </c:ext>
              </c:extLst>
            </c:dLbl>
            <c:dLbl>
              <c:idx val="1"/>
              <c:layout>
                <c:manualLayout>
                  <c:x val="1.0477383701040982E-2"/>
                  <c:y val="-2.061459260659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EA-4E5C-8E66-2AE743C0719A}"/>
                </c:ext>
              </c:extLst>
            </c:dLbl>
            <c:dLbl>
              <c:idx val="2"/>
              <c:layout>
                <c:manualLayout>
                  <c:x val="2.2700998018921861E-2"/>
                  <c:y val="-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EA-4E5C-8E66-2AE743C071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Лист1!$A$5:$A$7</c:f>
              <c:strCache>
                <c:ptCount val="3"/>
                <c:pt idx="0">
                  <c:v>2019-2019 </c:v>
                </c:pt>
                <c:pt idx="1">
                  <c:v>2010-2021</c:v>
                </c:pt>
                <c:pt idx="2">
                  <c:v>2021-2022</c:v>
                </c:pt>
              </c:strCache>
            </c:strRef>
          </c:cat>
          <c:val>
            <c:numRef>
              <c:f>Лист1!$C$5:$C$7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EA-4E5C-8E66-2AE743C07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621016"/>
        <c:axId val="436622000"/>
        <c:axId val="0"/>
      </c:bar3DChart>
      <c:catAx>
        <c:axId val="43662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6622000"/>
        <c:crosses val="autoZero"/>
        <c:auto val="1"/>
        <c:lblAlgn val="ctr"/>
        <c:lblOffset val="100"/>
        <c:noMultiLvlLbl val="0"/>
      </c:catAx>
      <c:valAx>
        <c:axId val="43662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6621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Качество</a:t>
            </a:r>
            <a:r>
              <a:rPr lang="ru-RU" sz="1800" b="1" baseline="0"/>
              <a:t> сдачи ОГЭ </a:t>
            </a:r>
            <a:endParaRPr lang="ru-RU" sz="1800" b="1"/>
          </a:p>
        </c:rich>
      </c:tx>
      <c:layout>
        <c:manualLayout>
          <c:xMode val="edge"/>
          <c:yMode val="edge"/>
          <c:x val="0.31083333333333335"/>
          <c:y val="3.1939605110336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Лист1!$A$20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1.8148820326678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40-4EB3-B8C5-6DF7ECD46965}"/>
                </c:ext>
              </c:extLst>
            </c:dLbl>
            <c:dLbl>
              <c:idx val="1"/>
              <c:layout>
                <c:manualLayout>
                  <c:x val="2.0833333333333249E-2"/>
                  <c:y val="-2.117362371445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40-4EB3-B8C5-6DF7ECD469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Лист1!$B$19:$C$19</c:f>
              <c:strCache>
                <c:ptCount val="2"/>
                <c:pt idx="0">
                  <c:v>Качество по школе №1</c:v>
                </c:pt>
                <c:pt idx="1">
                  <c:v>Качество по Нижегородской области</c:v>
                </c:pt>
              </c:strCache>
            </c:strRef>
          </c:cat>
          <c:val>
            <c:numRef>
              <c:f>Лист1!$B$20:$C$20</c:f>
              <c:numCache>
                <c:formatCode>General</c:formatCode>
                <c:ptCount val="2"/>
                <c:pt idx="0">
                  <c:v>64</c:v>
                </c:pt>
                <c:pt idx="1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40-4EB3-B8C5-6DF7ECD46965}"/>
            </c:ext>
          </c:extLst>
        </c:ser>
        <c:ser>
          <c:idx val="1"/>
          <c:order val="1"/>
          <c:tx>
            <c:strRef>
              <c:f>Лист1!$A$21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351851851851853E-2"/>
                  <c:y val="-1.512401693889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40-4EB3-B8C5-6DF7ECD46965}"/>
                </c:ext>
              </c:extLst>
            </c:dLbl>
            <c:dLbl>
              <c:idx val="1"/>
              <c:layout>
                <c:manualLayout>
                  <c:x val="3.0092592592592591E-2"/>
                  <c:y val="-2.117362371445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40-4EB3-B8C5-6DF7ECD469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Лист1!$B$19:$C$19</c:f>
              <c:strCache>
                <c:ptCount val="2"/>
                <c:pt idx="0">
                  <c:v>Качество по школе №1</c:v>
                </c:pt>
                <c:pt idx="1">
                  <c:v>Качество по Нижегородской области</c:v>
                </c:pt>
              </c:strCache>
            </c:strRef>
          </c:cat>
          <c:val>
            <c:numRef>
              <c:f>Лист1!$B$21:$C$21</c:f>
              <c:numCache>
                <c:formatCode>General</c:formatCode>
                <c:ptCount val="2"/>
                <c:pt idx="0">
                  <c:v>69.77</c:v>
                </c:pt>
                <c:pt idx="1">
                  <c:v>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40-4EB3-B8C5-6DF7ECD46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0887648"/>
        <c:axId val="441021136"/>
        <c:axId val="0"/>
      </c:bar3DChart>
      <c:catAx>
        <c:axId val="45088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1021136"/>
        <c:crosses val="autoZero"/>
        <c:auto val="1"/>
        <c:lblAlgn val="ctr"/>
        <c:lblOffset val="100"/>
        <c:noMultiLvlLbl val="0"/>
      </c:catAx>
      <c:valAx>
        <c:axId val="44102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88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Анализ</a:t>
            </a:r>
            <a:r>
              <a:rPr lang="ru-RU" sz="1800" b="1" baseline="0"/>
              <a:t> сдачи ОГЭ</a:t>
            </a:r>
            <a:endParaRPr lang="ru-RU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Лист1!$A$14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2.6143790849673203E-2"/>
                  <c:y val="-1.3280212483399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02-47AD-AC83-FD1B1B8AF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Лист1!$B$13:$E$13</c:f>
              <c:strCache>
                <c:ptCount val="4"/>
                <c:pt idx="0">
                  <c:v>Оценка "5"</c:v>
                </c:pt>
                <c:pt idx="1">
                  <c:v>Оценка "4"</c:v>
                </c:pt>
                <c:pt idx="2">
                  <c:v>Оценка "3"</c:v>
                </c:pt>
                <c:pt idx="3">
                  <c:v>Оценка "2"</c:v>
                </c:pt>
              </c:strCache>
            </c:strRef>
          </c:cat>
          <c:val>
            <c:numRef>
              <c:f>Лист1!$B$14:$E$14</c:f>
              <c:numCache>
                <c:formatCode>General</c:formatCode>
                <c:ptCount val="4"/>
                <c:pt idx="0">
                  <c:v>4</c:v>
                </c:pt>
                <c:pt idx="1">
                  <c:v>21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02-47AD-AC83-FD1B1B8AF91A}"/>
            </c:ext>
          </c:extLst>
        </c:ser>
        <c:ser>
          <c:idx val="1"/>
          <c:order val="1"/>
          <c:tx>
            <c:strRef>
              <c:f>Лист1!$A$15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250544662309368E-2"/>
                  <c:y val="-3.3200531208499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02-47AD-AC83-FD1B1B8AF91A}"/>
                </c:ext>
              </c:extLst>
            </c:dLbl>
            <c:dLbl>
              <c:idx val="1"/>
              <c:layout>
                <c:manualLayout>
                  <c:x val="2.1786492374727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02-47AD-AC83-FD1B1B8AF91A}"/>
                </c:ext>
              </c:extLst>
            </c:dLbl>
            <c:dLbl>
              <c:idx val="2"/>
              <c:layout>
                <c:manualLayout>
                  <c:x val="1.08932461873637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02-47AD-AC83-FD1B1B8AF91A}"/>
                </c:ext>
              </c:extLst>
            </c:dLbl>
            <c:dLbl>
              <c:idx val="3"/>
              <c:layout>
                <c:manualLayout>
                  <c:x val="1.3071895424836442E-2"/>
                  <c:y val="-9.9601593625498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02-47AD-AC83-FD1B1B8AF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Лист1!$B$13:$E$13</c:f>
              <c:strCache>
                <c:ptCount val="4"/>
                <c:pt idx="0">
                  <c:v>Оценка "5"</c:v>
                </c:pt>
                <c:pt idx="1">
                  <c:v>Оценка "4"</c:v>
                </c:pt>
                <c:pt idx="2">
                  <c:v>Оценка "3"</c:v>
                </c:pt>
                <c:pt idx="3">
                  <c:v>Оценка "2"</c:v>
                </c:pt>
              </c:strCache>
            </c:strRef>
          </c:cat>
          <c:val>
            <c:numRef>
              <c:f>Лист1!$B$15:$E$15</c:f>
              <c:numCache>
                <c:formatCode>General</c:formatCode>
                <c:ptCount val="4"/>
                <c:pt idx="0">
                  <c:v>5</c:v>
                </c:pt>
                <c:pt idx="1">
                  <c:v>25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02-47AD-AC83-FD1B1B8AF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177608"/>
        <c:axId val="448111296"/>
        <c:axId val="0"/>
      </c:bar3DChart>
      <c:catAx>
        <c:axId val="44817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111296"/>
        <c:crosses val="autoZero"/>
        <c:auto val="1"/>
        <c:lblAlgn val="ctr"/>
        <c:lblOffset val="100"/>
        <c:noMultiLvlLbl val="0"/>
      </c:catAx>
      <c:valAx>
        <c:axId val="44811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177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hyperlink" Target="&#1052;&#1077;&#1090;&#1086;&#1076;&#1080;&#1095;&#1077;&#1089;&#1082;&#1080;&#1081;%20&#1075;&#1080;&#1076;%205-11%20&#1082;&#1083;&#1072;&#1089;&#1089;&#1099;.pdf" TargetMode="External"/><Relationship Id="rId1" Type="http://schemas.openxmlformats.org/officeDocument/2006/relationships/hyperlink" Target="&#1058;&#1077;&#1093;&#1085;&#1086;&#1083;&#1086;&#1075;&#1080;&#1095;&#1077;&#1089;&#1082;&#1072;&#1103;%20&#1082;&#1072;&#1088;&#1090;&#1072;%201.docx" TargetMode="External"/><Relationship Id="rId4" Type="http://schemas.openxmlformats.org/officeDocument/2006/relationships/hyperlink" Target="&#1058;&#1077;&#1093;&#1085;&#1086;&#1083;&#1086;&#1075;&#1080;&#1095;&#1077;&#1089;&#1082;&#1072;&#1103;%20&#1082;&#1072;&#1088;&#1090;&#1072;%202.docx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6;&#1089;&#1085;&#1086;&#1074;&#1099;&#1081;%20&#1073;&#1086;&#1088;%20&#1052;&#1041;&#1054;&#1059;%20&#1064;&#1082;&#1086;&#1083;&#1072;%20&#8470;1.mp4" TargetMode="External"/><Relationship Id="rId2" Type="http://schemas.openxmlformats.org/officeDocument/2006/relationships/hyperlink" Target="&#1089;&#1086;&#1089;&#1085;&#1072;%20&#1076;&#1086;&#1083;&#1075;&#1086;&#1078;&#1080;&#1090;&#1077;&#1083;&#1100;.ppt" TargetMode="External"/><Relationship Id="rId1" Type="http://schemas.openxmlformats.org/officeDocument/2006/relationships/hyperlink" Target="&#1058;&#1077;&#1093;&#1085;&#1086;&#1083;&#1086;&#1075;&#1080;&#1095;&#1077;&#1089;&#1082;&#1072;&#1103;%20&#1082;&#1072;&#1088;&#1090;&#1072;%20&#1084;&#1077;&#1088;&#1086;&#1087;&#1088;&#1080;&#1103;&#1090;&#1080;&#1103;.docx" TargetMode="External"/><Relationship Id="rId5" Type="http://schemas.openxmlformats.org/officeDocument/2006/relationships/hyperlink" Target="&#1089;&#1082;&#1086;&#1087;&#1072;%20&#1087;&#1090;&#1080;&#1094;&#1072;%20&#1075;&#1086;&#1076;&#1072;%202018%20&#1088;&#1099;&#1078;&#1086;&#1074;&#1072;%20&#1072;&#1083;&#1080;&#1085;&#1072;.pptx" TargetMode="External"/><Relationship Id="rId4" Type="http://schemas.openxmlformats.org/officeDocument/2006/relationships/hyperlink" Target="&#1053;&#1054;&#1059;%202017/&#1055;&#1088;&#1077;&#1079;&#1077;&#1085;&#1090;&#1072;&#1094;&#1080;&#1103;%20&#1085;&#1072;%20&#1053;&#1054;&#1059;%202017.ppt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77;&#1089;&#1082;&#1080;&#1081;%20&#1075;&#1080;&#1076;%205-11%20&#1082;&#1083;&#1072;&#1089;&#1089;&#1099;.pdf" TargetMode="External"/><Relationship Id="rId2" Type="http://schemas.openxmlformats.org/officeDocument/2006/relationships/hyperlink" Target="&#1058;&#1077;&#1093;&#1085;&#1086;&#1083;&#1086;&#1075;&#1080;&#1095;&#1077;&#1089;&#1082;&#1072;&#1103;%20&#1082;&#1072;&#1088;&#1090;&#1072;%202.docx" TargetMode="External"/><Relationship Id="rId1" Type="http://schemas.openxmlformats.org/officeDocument/2006/relationships/hyperlink" Target="&#1058;&#1077;&#1093;&#1085;&#1086;&#1083;&#1086;&#1075;&#1080;&#1095;&#1077;&#1089;&#1082;&#1072;&#1103;%20&#1082;&#1072;&#1088;&#1090;&#1072;%201.docx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6;&#1089;&#1085;&#1072;%20&#1076;&#1086;&#1083;&#1075;&#1086;&#1078;&#1080;&#1090;&#1077;&#1083;&#1100;.ppt" TargetMode="External"/><Relationship Id="rId2" Type="http://schemas.openxmlformats.org/officeDocument/2006/relationships/hyperlink" Target="&#1053;&#1054;&#1059;%202017/&#1055;&#1088;&#1077;&#1079;&#1077;&#1085;&#1090;&#1072;&#1094;&#1080;&#1103;%20&#1085;&#1072;%20&#1053;&#1054;&#1059;%202017.pptx" TargetMode="External"/><Relationship Id="rId1" Type="http://schemas.openxmlformats.org/officeDocument/2006/relationships/hyperlink" Target="&#1058;&#1077;&#1093;&#1085;&#1086;&#1083;&#1086;&#1075;&#1080;&#1095;&#1077;&#1089;&#1082;&#1072;&#1103;%20&#1082;&#1072;&#1088;&#1090;&#1072;%20&#1084;&#1077;&#1088;&#1086;&#1087;&#1088;&#1080;&#1103;&#1090;&#1080;&#1103;.docx" TargetMode="External"/><Relationship Id="rId5" Type="http://schemas.openxmlformats.org/officeDocument/2006/relationships/hyperlink" Target="&#1089;&#1086;&#1089;&#1085;&#1086;&#1074;&#1099;&#1081;%20&#1073;&#1086;&#1088;%20&#1052;&#1041;&#1054;&#1059;%20&#1064;&#1082;&#1086;&#1083;&#1072;%20&#8470;1.mp4" TargetMode="External"/><Relationship Id="rId4" Type="http://schemas.openxmlformats.org/officeDocument/2006/relationships/hyperlink" Target="&#1089;&#1082;&#1086;&#1087;&#1072;%20&#1087;&#1090;&#1080;&#1094;&#1072;%20&#1075;&#1086;&#1076;&#1072;%202018%20&#1088;&#1099;&#1078;&#1086;&#1074;&#1072;%20&#1072;&#1083;&#1080;&#1085;&#1072;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15937-DF77-40C7-9B59-501B915FD15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1A959CB-2B90-425B-BBE6-3858BDCD1E63}">
      <dgm:prSet phldrT="[Текст]" custT="1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</a:pPr>
          <a:r>
            <a:rPr lang="ru-RU" sz="1400" b="1" baseline="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Система уроков и занятий краеведческой  направленности</a:t>
          </a:r>
        </a:p>
      </dgm:t>
    </dgm:pt>
    <dgm:pt modelId="{DCF21133-0A1B-4D9F-9FCC-8D9600C43DF2}" type="parTrans" cxnId="{2D7CC4CE-DB4E-4DB5-80AD-8454370C5EA6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D402704D-EC14-4B7E-8658-BEE0C9E34A23}" type="sibTrans" cxnId="{2D7CC4CE-DB4E-4DB5-80AD-8454370C5EA6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6A531A1-B617-4137-92C9-F7D33375D7A1}">
      <dgm:prSet phldrT="[Текст]" custT="1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600" b="1" i="1" dirty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 </a:t>
          </a:r>
          <a:r>
            <a:rPr lang="ru-RU" sz="1800" b="1" i="1" dirty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Уроки</a:t>
          </a:r>
          <a:endParaRPr lang="ru-RU" sz="1800" b="1" i="1" dirty="0">
            <a:solidFill>
              <a:schemeClr val="tx1"/>
            </a:solidFill>
          </a:endParaRPr>
        </a:p>
      </dgm:t>
    </dgm:pt>
    <dgm:pt modelId="{D02653B4-D3DE-4927-8998-247A4C4CA77A}" type="parTrans" cxnId="{0AC830CC-656A-4E0E-A90E-EADE08E8569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866D569-668D-486B-9E55-2B0739C37D70}" type="sibTrans" cxnId="{0AC830CC-656A-4E0E-A90E-EADE08E8569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D8ED7CE4-49FB-4C87-A399-EB9226CE09AB}">
      <dgm:prSet phldrT="[Текст]" custT="1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600" b="1" i="1" dirty="0">
              <a:solidFill>
                <a:schemeClr val="tx1"/>
              </a:solidFill>
              <a:hlinkClick xmlns:r="http://schemas.openxmlformats.org/officeDocument/2006/relationships" r:id="rId2" action="ppaction://hlinkfile"/>
            </a:rPr>
            <a:t>Проведение всероссийских </a:t>
          </a:r>
          <a:r>
            <a:rPr lang="ru-RU" sz="1600" b="1" i="1" dirty="0" err="1">
              <a:solidFill>
                <a:schemeClr val="tx1"/>
              </a:solidFill>
              <a:hlinkClick xmlns:r="http://schemas.openxmlformats.org/officeDocument/2006/relationships" r:id="rId2" action="ppaction://hlinkfile"/>
            </a:rPr>
            <a:t>экоуроков</a:t>
          </a:r>
          <a:endParaRPr lang="ru-RU" sz="1600" b="1" i="1" dirty="0">
            <a:solidFill>
              <a:schemeClr val="tx1"/>
            </a:solidFill>
          </a:endParaRPr>
        </a:p>
      </dgm:t>
    </dgm:pt>
    <dgm:pt modelId="{C7B2F106-F332-4244-B733-6201BA2F5589}" type="parTrans" cxnId="{D71F9C6C-A844-432B-9059-982101B417C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EB76F78-25DB-426F-93A0-0E773F607C16}" type="sibTrans" cxnId="{D71F9C6C-A844-432B-9059-982101B417C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68E9128F-1DB1-42E5-9C24-A45EA88EA691}">
      <dgm:prSet phldrT="[Текст]" custT="1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400" b="1" i="1" dirty="0" err="1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Исследова-тельская</a:t>
          </a:r>
          <a:r>
            <a:rPr lang="ru-RU" sz="1400" b="1" i="1" dirty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 и проектная </a:t>
          </a:r>
          <a:r>
            <a:rPr lang="ru-RU" sz="1400" b="1" i="1" baseline="0" dirty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 деятельность</a:t>
          </a:r>
          <a:endParaRPr lang="ru-RU" sz="1400" b="1" i="1" dirty="0">
            <a:solidFill>
              <a:schemeClr val="tx1"/>
            </a:solidFill>
          </a:endParaRPr>
        </a:p>
      </dgm:t>
    </dgm:pt>
    <dgm:pt modelId="{98976EE4-3AF5-4503-9EB4-E2CB0CEDEBD0}" type="parTrans" cxnId="{0031750C-4F1D-4A2B-A15C-2422875DA1D0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B5173897-A9C0-46C3-9509-986BFA725236}" type="sibTrans" cxnId="{0031750C-4F1D-4A2B-A15C-2422875DA1D0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D281992-CFA9-464E-AB37-6CF0EE8DF189}">
      <dgm:prSet phldrT="[Текст]" custT="1"/>
      <dgm:spPr>
        <a:solidFill>
          <a:schemeClr val="accent6">
            <a:lumMod val="75000"/>
            <a:alpha val="5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i="1" dirty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Практические работы</a:t>
          </a:r>
          <a:endParaRPr lang="ru-RU" sz="1400" b="1" i="1" dirty="0">
            <a:solidFill>
              <a:schemeClr val="tx1"/>
            </a:solidFill>
          </a:endParaRPr>
        </a:p>
      </dgm:t>
    </dgm:pt>
    <dgm:pt modelId="{6599E088-4CDB-4F92-890E-6E2DA131C795}" type="parTrans" cxnId="{89BA7E33-742D-4360-BDB5-5EFA179DF5A0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EFCE4214-A02D-4E82-8361-A17A11E73237}" type="sibTrans" cxnId="{89BA7E33-742D-4360-BDB5-5EFA179DF5A0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54EB69B1-C958-4873-B945-2CDAD180F766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 i="1" dirty="0">
            <a:solidFill>
              <a:schemeClr val="tx1"/>
            </a:solidFill>
          </a:endParaRPr>
        </a:p>
        <a:p>
          <a:r>
            <a:rPr lang="ru-RU" b="1" i="1" dirty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Экскурсии и виртуальные</a:t>
          </a:r>
          <a:r>
            <a:rPr lang="ru-RU" b="1" i="1" baseline="0" dirty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 путешествия</a:t>
          </a:r>
          <a:endParaRPr lang="ru-RU" b="1" i="1" dirty="0">
            <a:solidFill>
              <a:schemeClr val="tx1"/>
            </a:solidFill>
          </a:endParaRPr>
        </a:p>
      </dgm:t>
    </dgm:pt>
    <dgm:pt modelId="{26E5808A-F864-467A-BEC3-A36C8F21B40B}" type="parTrans" cxnId="{4B834763-B5D1-4CFB-8E85-BFFCF4BC16DC}">
      <dgm:prSet/>
      <dgm:spPr/>
      <dgm:t>
        <a:bodyPr/>
        <a:lstStyle/>
        <a:p>
          <a:endParaRPr lang="ru-RU"/>
        </a:p>
      </dgm:t>
    </dgm:pt>
    <dgm:pt modelId="{BF8BFB28-0E8F-4172-8F17-271C4B82D13D}" type="sibTrans" cxnId="{4B834763-B5D1-4CFB-8E85-BFFCF4BC16DC}">
      <dgm:prSet/>
      <dgm:spPr/>
      <dgm:t>
        <a:bodyPr/>
        <a:lstStyle/>
        <a:p>
          <a:endParaRPr lang="ru-RU"/>
        </a:p>
      </dgm:t>
    </dgm:pt>
    <dgm:pt modelId="{A19CBF9C-1DCF-4CA7-A321-887D13C63B0F}">
      <dgm:prSet custT="1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ru-RU" altLang="ru-RU" sz="1600" b="1" i="1" dirty="0" err="1">
              <a:solidFill>
                <a:schemeClr val="tx1"/>
              </a:solidFill>
              <a:hlinkClick xmlns:r="http://schemas.openxmlformats.org/officeDocument/2006/relationships" r:id="rId4" action="ppaction://hlinkfile"/>
            </a:rPr>
            <a:t>Экологичес</a:t>
          </a:r>
          <a:r>
            <a:rPr lang="ru-RU" altLang="ru-RU" sz="1600" b="1" i="1" dirty="0">
              <a:solidFill>
                <a:schemeClr val="tx1"/>
              </a:solidFill>
              <a:hlinkClick xmlns:r="http://schemas.openxmlformats.org/officeDocument/2006/relationships" r:id="rId4" action="ppaction://hlinkfile"/>
            </a:rPr>
            <a:t>-кие диспуты</a:t>
          </a:r>
          <a:endParaRPr lang="ru-RU" altLang="ru-RU" sz="1600" b="1" i="1" dirty="0">
            <a:solidFill>
              <a:schemeClr val="tx1"/>
            </a:solidFill>
          </a:endParaRPr>
        </a:p>
      </dgm:t>
    </dgm:pt>
    <dgm:pt modelId="{172163B3-04A5-4780-B37F-D2AA8EB78274}" type="sibTrans" cxnId="{84EA6F9C-3113-44DA-A2B0-375FF5DDF7C9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90664E21-9C9E-496B-A1AF-331C84DDA67C}" type="parTrans" cxnId="{84EA6F9C-3113-44DA-A2B0-375FF5DDF7C9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07609985-1D68-468F-8F69-C5927D6531CE}" type="pres">
      <dgm:prSet presAssocID="{2A415937-DF77-40C7-9B59-501B915FD1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D3DAAE6-3884-4E30-800A-C78128C93C53}" type="pres">
      <dgm:prSet presAssocID="{C1A959CB-2B90-425B-BBE6-3858BDCD1E63}" presName="Parent" presStyleLbl="node0" presStyleIdx="0" presStyleCnt="1" custAng="0" custScaleX="116015" custLinFactNeighborX="1646" custLinFactNeighborY="-1558">
        <dgm:presLayoutVars>
          <dgm:chMax val="6"/>
          <dgm:chPref val="6"/>
        </dgm:presLayoutVars>
      </dgm:prSet>
      <dgm:spPr/>
    </dgm:pt>
    <dgm:pt modelId="{5ACD2633-9633-44E0-99BD-594DB4F5F591}" type="pres">
      <dgm:prSet presAssocID="{A6A531A1-B617-4137-92C9-F7D33375D7A1}" presName="Accent1" presStyleCnt="0"/>
      <dgm:spPr/>
    </dgm:pt>
    <dgm:pt modelId="{D48AFF9F-9AE0-4CC7-BA8E-91C7AED1D2D7}" type="pres">
      <dgm:prSet presAssocID="{A6A531A1-B617-4137-92C9-F7D33375D7A1}" presName="Accent" presStyleLbl="bgShp" presStyleIdx="0" presStyleCnt="6"/>
      <dgm:spPr/>
    </dgm:pt>
    <dgm:pt modelId="{C81E2599-6943-4F8C-B6B8-50E544F6943A}" type="pres">
      <dgm:prSet presAssocID="{A6A531A1-B617-4137-92C9-F7D33375D7A1}" presName="Child1" presStyleLbl="node1" presStyleIdx="0" presStyleCnt="6" custScaleX="111107">
        <dgm:presLayoutVars>
          <dgm:chMax val="0"/>
          <dgm:chPref val="0"/>
          <dgm:bulletEnabled val="1"/>
        </dgm:presLayoutVars>
      </dgm:prSet>
      <dgm:spPr/>
    </dgm:pt>
    <dgm:pt modelId="{E8B2593B-E4EE-45ED-8666-386AD25F6216}" type="pres">
      <dgm:prSet presAssocID="{A19CBF9C-1DCF-4CA7-A321-887D13C63B0F}" presName="Accent2" presStyleCnt="0"/>
      <dgm:spPr/>
    </dgm:pt>
    <dgm:pt modelId="{169F8273-3E8F-4201-9065-4CEE3D7CE288}" type="pres">
      <dgm:prSet presAssocID="{A19CBF9C-1DCF-4CA7-A321-887D13C63B0F}" presName="Accent" presStyleLbl="bgShp" presStyleIdx="1" presStyleCnt="6" custLinFactX="-74034" custLinFactY="200000" custLinFactNeighborX="-100000" custLinFactNeighborY="200779"/>
      <dgm:spPr/>
    </dgm:pt>
    <dgm:pt modelId="{47390D03-3BA4-4C6B-8853-94FD7638D7BE}" type="pres">
      <dgm:prSet presAssocID="{A19CBF9C-1DCF-4CA7-A321-887D13C63B0F}" presName="Child2" presStyleLbl="node1" presStyleIdx="1" presStyleCnt="6" custLinFactNeighborX="13533" custLinFactNeighborY="-4210">
        <dgm:presLayoutVars>
          <dgm:chMax val="0"/>
          <dgm:chPref val="0"/>
          <dgm:bulletEnabled val="1"/>
        </dgm:presLayoutVars>
      </dgm:prSet>
      <dgm:spPr/>
    </dgm:pt>
    <dgm:pt modelId="{5F71E8F3-A5D9-4F2C-9DC4-7A6520E5AA9D}" type="pres">
      <dgm:prSet presAssocID="{D8ED7CE4-49FB-4C87-A399-EB9226CE09AB}" presName="Accent3" presStyleCnt="0"/>
      <dgm:spPr/>
    </dgm:pt>
    <dgm:pt modelId="{8D8F8B48-C939-4515-9912-EAEB245D90D8}" type="pres">
      <dgm:prSet presAssocID="{D8ED7CE4-49FB-4C87-A399-EB9226CE09AB}" presName="Accent" presStyleLbl="bgShp" presStyleIdx="2" presStyleCnt="6" custLinFactY="-100000" custLinFactNeighborX="-37365" custLinFactNeighborY="-162244"/>
      <dgm:spPr/>
    </dgm:pt>
    <dgm:pt modelId="{E21DF728-9037-47E4-9852-3C882838FB02}" type="pres">
      <dgm:prSet presAssocID="{D8ED7CE4-49FB-4C87-A399-EB9226CE09AB}" presName="Child3" presStyleLbl="node1" presStyleIdx="2" presStyleCnt="6" custScaleX="114550" custScaleY="104066" custLinFactNeighborX="19460" custLinFactNeighborY="0">
        <dgm:presLayoutVars>
          <dgm:chMax val="0"/>
          <dgm:chPref val="0"/>
          <dgm:bulletEnabled val="1"/>
        </dgm:presLayoutVars>
      </dgm:prSet>
      <dgm:spPr/>
    </dgm:pt>
    <dgm:pt modelId="{160FD322-5652-41F2-8812-EB76D7F58684}" type="pres">
      <dgm:prSet presAssocID="{54EB69B1-C958-4873-B945-2CDAD180F766}" presName="Accent4" presStyleCnt="0"/>
      <dgm:spPr/>
    </dgm:pt>
    <dgm:pt modelId="{FDFA023C-B556-4B7E-8DFA-11D69F775498}" type="pres">
      <dgm:prSet presAssocID="{54EB69B1-C958-4873-B945-2CDAD180F766}" presName="Accent" presStyleLbl="bgShp" presStyleIdx="3" presStyleCnt="6" custLinFactX="-176956" custLinFactY="-200000" custLinFactNeighborX="-200000" custLinFactNeighborY="-282407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2244381-C982-4C30-8475-4CFC642DB242}" type="pres">
      <dgm:prSet presAssocID="{54EB69B1-C958-4873-B945-2CDAD180F76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AE91851-9CA1-46A5-98D8-951623542672}" type="pres">
      <dgm:prSet presAssocID="{68E9128F-1DB1-42E5-9C24-A45EA88EA691}" presName="Accent5" presStyleCnt="0"/>
      <dgm:spPr/>
    </dgm:pt>
    <dgm:pt modelId="{1C385932-4CAF-4D14-AF18-C69031521C70}" type="pres">
      <dgm:prSet presAssocID="{68E9128F-1DB1-42E5-9C24-A45EA88EA691}" presName="Accent" presStyleLbl="bgShp" presStyleIdx="4" presStyleCnt="6" custLinFactX="208531" custLinFactY="-254457" custLinFactNeighborX="300000" custLinFactNeighborY="-300000"/>
      <dgm:spPr/>
    </dgm:pt>
    <dgm:pt modelId="{D15A3D17-EEBF-4A9A-B71C-330BD8CEC34D}" type="pres">
      <dgm:prSet presAssocID="{68E9128F-1DB1-42E5-9C24-A45EA88EA691}" presName="Child5" presStyleLbl="node1" presStyleIdx="4" presStyleCnt="6" custAng="0" custLinFactNeighborX="-4329" custLinFactNeighborY="2131">
        <dgm:presLayoutVars>
          <dgm:chMax val="0"/>
          <dgm:chPref val="0"/>
          <dgm:bulletEnabled val="1"/>
        </dgm:presLayoutVars>
      </dgm:prSet>
      <dgm:spPr/>
    </dgm:pt>
    <dgm:pt modelId="{FE33BBAB-3E6B-41FC-A106-2ACE19669AB2}" type="pres">
      <dgm:prSet presAssocID="{AD281992-CFA9-464E-AB37-6CF0EE8DF189}" presName="Accent6" presStyleCnt="0"/>
      <dgm:spPr/>
    </dgm:pt>
    <dgm:pt modelId="{083CFC8B-115F-465B-B188-EB144433EF70}" type="pres">
      <dgm:prSet presAssocID="{AD281992-CFA9-464E-AB37-6CF0EE8DF189}" presName="Accent" presStyleLbl="bgShp" presStyleIdx="5" presStyleCnt="6" custLinFactY="-117441" custLinFactNeighborX="41972" custLinFactNeighborY="-200000"/>
      <dgm:spPr/>
    </dgm:pt>
    <dgm:pt modelId="{1CBF8795-D831-4892-B4F1-13BEB0FA6AC9}" type="pres">
      <dgm:prSet presAssocID="{AD281992-CFA9-464E-AB37-6CF0EE8DF189}" presName="Child6" presStyleLbl="node1" presStyleIdx="5" presStyleCnt="6" custScaleX="97676" custScaleY="105276" custLinFactNeighborX="-13172" custLinFactNeighborY="-13540">
        <dgm:presLayoutVars>
          <dgm:chMax val="0"/>
          <dgm:chPref val="0"/>
          <dgm:bulletEnabled val="1"/>
        </dgm:presLayoutVars>
      </dgm:prSet>
      <dgm:spPr/>
    </dgm:pt>
  </dgm:ptLst>
  <dgm:cxnLst>
    <dgm:cxn modelId="{A387A505-CFD8-49AF-95E8-0665A874EE2A}" type="presOf" srcId="{A6A531A1-B617-4137-92C9-F7D33375D7A1}" destId="{C81E2599-6943-4F8C-B6B8-50E544F6943A}" srcOrd="0" destOrd="0" presId="urn:microsoft.com/office/officeart/2011/layout/HexagonRadial"/>
    <dgm:cxn modelId="{0031750C-4F1D-4A2B-A15C-2422875DA1D0}" srcId="{C1A959CB-2B90-425B-BBE6-3858BDCD1E63}" destId="{68E9128F-1DB1-42E5-9C24-A45EA88EA691}" srcOrd="4" destOrd="0" parTransId="{98976EE4-3AF5-4503-9EB4-E2CB0CEDEBD0}" sibTransId="{B5173897-A9C0-46C3-9509-986BFA725236}"/>
    <dgm:cxn modelId="{89BA7E33-742D-4360-BDB5-5EFA179DF5A0}" srcId="{C1A959CB-2B90-425B-BBE6-3858BDCD1E63}" destId="{AD281992-CFA9-464E-AB37-6CF0EE8DF189}" srcOrd="5" destOrd="0" parTransId="{6599E088-4CDB-4F92-890E-6E2DA131C795}" sibTransId="{EFCE4214-A02D-4E82-8361-A17A11E73237}"/>
    <dgm:cxn modelId="{4B834763-B5D1-4CFB-8E85-BFFCF4BC16DC}" srcId="{C1A959CB-2B90-425B-BBE6-3858BDCD1E63}" destId="{54EB69B1-C958-4873-B945-2CDAD180F766}" srcOrd="3" destOrd="0" parTransId="{26E5808A-F864-467A-BEC3-A36C8F21B40B}" sibTransId="{BF8BFB28-0E8F-4172-8F17-271C4B82D13D}"/>
    <dgm:cxn modelId="{D71F9C6C-A844-432B-9059-982101B417CC}" srcId="{C1A959CB-2B90-425B-BBE6-3858BDCD1E63}" destId="{D8ED7CE4-49FB-4C87-A399-EB9226CE09AB}" srcOrd="2" destOrd="0" parTransId="{C7B2F106-F332-4244-B733-6201BA2F5589}" sibTransId="{FEB76F78-25DB-426F-93A0-0E773F607C16}"/>
    <dgm:cxn modelId="{68506779-8428-48FC-9F85-9851218D8CC5}" type="presOf" srcId="{D8ED7CE4-49FB-4C87-A399-EB9226CE09AB}" destId="{E21DF728-9037-47E4-9852-3C882838FB02}" srcOrd="0" destOrd="0" presId="urn:microsoft.com/office/officeart/2011/layout/HexagonRadial"/>
    <dgm:cxn modelId="{B23A8A85-4248-47A6-AA29-23F1CCBEA868}" type="presOf" srcId="{2A415937-DF77-40C7-9B59-501B915FD151}" destId="{07609985-1D68-468F-8F69-C5927D6531CE}" srcOrd="0" destOrd="0" presId="urn:microsoft.com/office/officeart/2011/layout/HexagonRadial"/>
    <dgm:cxn modelId="{0A3F6E9C-D808-46A6-B2A7-59D9D19621A2}" type="presOf" srcId="{68E9128F-1DB1-42E5-9C24-A45EA88EA691}" destId="{D15A3D17-EEBF-4A9A-B71C-330BD8CEC34D}" srcOrd="0" destOrd="0" presId="urn:microsoft.com/office/officeart/2011/layout/HexagonRadial"/>
    <dgm:cxn modelId="{84EA6F9C-3113-44DA-A2B0-375FF5DDF7C9}" srcId="{C1A959CB-2B90-425B-BBE6-3858BDCD1E63}" destId="{A19CBF9C-1DCF-4CA7-A321-887D13C63B0F}" srcOrd="1" destOrd="0" parTransId="{90664E21-9C9E-496B-A1AF-331C84DDA67C}" sibTransId="{172163B3-04A5-4780-B37F-D2AA8EB78274}"/>
    <dgm:cxn modelId="{77F93EA9-5449-4505-9586-366B7908641A}" type="presOf" srcId="{C1A959CB-2B90-425B-BBE6-3858BDCD1E63}" destId="{0D3DAAE6-3884-4E30-800A-C78128C93C53}" srcOrd="0" destOrd="0" presId="urn:microsoft.com/office/officeart/2011/layout/HexagonRadial"/>
    <dgm:cxn modelId="{474A76C0-E060-4257-BA59-1F5320874674}" type="presOf" srcId="{54EB69B1-C958-4873-B945-2CDAD180F766}" destId="{22244381-C982-4C30-8475-4CFC642DB242}" srcOrd="0" destOrd="0" presId="urn:microsoft.com/office/officeart/2011/layout/HexagonRadial"/>
    <dgm:cxn modelId="{0AC830CC-656A-4E0E-A90E-EADE08E8569F}" srcId="{C1A959CB-2B90-425B-BBE6-3858BDCD1E63}" destId="{A6A531A1-B617-4137-92C9-F7D33375D7A1}" srcOrd="0" destOrd="0" parTransId="{D02653B4-D3DE-4927-8998-247A4C4CA77A}" sibTransId="{F866D569-668D-486B-9E55-2B0739C37D70}"/>
    <dgm:cxn modelId="{2D7CC4CE-DB4E-4DB5-80AD-8454370C5EA6}" srcId="{2A415937-DF77-40C7-9B59-501B915FD151}" destId="{C1A959CB-2B90-425B-BBE6-3858BDCD1E63}" srcOrd="0" destOrd="0" parTransId="{DCF21133-0A1B-4D9F-9FCC-8D9600C43DF2}" sibTransId="{D402704D-EC14-4B7E-8658-BEE0C9E34A23}"/>
    <dgm:cxn modelId="{B97781D1-F9DD-4CC6-AF09-9AB843AFC548}" type="presOf" srcId="{AD281992-CFA9-464E-AB37-6CF0EE8DF189}" destId="{1CBF8795-D831-4892-B4F1-13BEB0FA6AC9}" srcOrd="0" destOrd="0" presId="urn:microsoft.com/office/officeart/2011/layout/HexagonRadial"/>
    <dgm:cxn modelId="{E83FFBFA-0336-4466-A55E-2D1C8C48B3A2}" type="presOf" srcId="{A19CBF9C-1DCF-4CA7-A321-887D13C63B0F}" destId="{47390D03-3BA4-4C6B-8853-94FD7638D7BE}" srcOrd="0" destOrd="0" presId="urn:microsoft.com/office/officeart/2011/layout/HexagonRadial"/>
    <dgm:cxn modelId="{9924F618-6959-4E4E-B2EC-BCAB57D1D626}" type="presParOf" srcId="{07609985-1D68-468F-8F69-C5927D6531CE}" destId="{0D3DAAE6-3884-4E30-800A-C78128C93C53}" srcOrd="0" destOrd="0" presId="urn:microsoft.com/office/officeart/2011/layout/HexagonRadial"/>
    <dgm:cxn modelId="{76160D40-373A-415E-84EB-FC201A7A474D}" type="presParOf" srcId="{07609985-1D68-468F-8F69-C5927D6531CE}" destId="{5ACD2633-9633-44E0-99BD-594DB4F5F591}" srcOrd="1" destOrd="0" presId="urn:microsoft.com/office/officeart/2011/layout/HexagonRadial"/>
    <dgm:cxn modelId="{FA5E91E2-9290-4261-B4C6-970ED2304F84}" type="presParOf" srcId="{5ACD2633-9633-44E0-99BD-594DB4F5F591}" destId="{D48AFF9F-9AE0-4CC7-BA8E-91C7AED1D2D7}" srcOrd="0" destOrd="0" presId="urn:microsoft.com/office/officeart/2011/layout/HexagonRadial"/>
    <dgm:cxn modelId="{57C764B9-22E4-4FDC-ADEA-F98529D6A2DD}" type="presParOf" srcId="{07609985-1D68-468F-8F69-C5927D6531CE}" destId="{C81E2599-6943-4F8C-B6B8-50E544F6943A}" srcOrd="2" destOrd="0" presId="urn:microsoft.com/office/officeart/2011/layout/HexagonRadial"/>
    <dgm:cxn modelId="{19E5437C-1C65-48E0-BA13-A40D5AC35601}" type="presParOf" srcId="{07609985-1D68-468F-8F69-C5927D6531CE}" destId="{E8B2593B-E4EE-45ED-8666-386AD25F6216}" srcOrd="3" destOrd="0" presId="urn:microsoft.com/office/officeart/2011/layout/HexagonRadial"/>
    <dgm:cxn modelId="{35110DCE-A6D4-475E-ACEE-E16164AE3EC0}" type="presParOf" srcId="{E8B2593B-E4EE-45ED-8666-386AD25F6216}" destId="{169F8273-3E8F-4201-9065-4CEE3D7CE288}" srcOrd="0" destOrd="0" presId="urn:microsoft.com/office/officeart/2011/layout/HexagonRadial"/>
    <dgm:cxn modelId="{9F4B70CD-C326-4B56-AB6E-DAEED81D76BA}" type="presParOf" srcId="{07609985-1D68-468F-8F69-C5927D6531CE}" destId="{47390D03-3BA4-4C6B-8853-94FD7638D7BE}" srcOrd="4" destOrd="0" presId="urn:microsoft.com/office/officeart/2011/layout/HexagonRadial"/>
    <dgm:cxn modelId="{B01C13E6-096E-4CFF-BFE9-AC6D6B73CA39}" type="presParOf" srcId="{07609985-1D68-468F-8F69-C5927D6531CE}" destId="{5F71E8F3-A5D9-4F2C-9DC4-7A6520E5AA9D}" srcOrd="5" destOrd="0" presId="urn:microsoft.com/office/officeart/2011/layout/HexagonRadial"/>
    <dgm:cxn modelId="{28D400BF-CE8A-43CC-A1B0-944A8AF5F71A}" type="presParOf" srcId="{5F71E8F3-A5D9-4F2C-9DC4-7A6520E5AA9D}" destId="{8D8F8B48-C939-4515-9912-EAEB245D90D8}" srcOrd="0" destOrd="0" presId="urn:microsoft.com/office/officeart/2011/layout/HexagonRadial"/>
    <dgm:cxn modelId="{9811357E-D5F9-4DD8-8948-378488401AD7}" type="presParOf" srcId="{07609985-1D68-468F-8F69-C5927D6531CE}" destId="{E21DF728-9037-47E4-9852-3C882838FB02}" srcOrd="6" destOrd="0" presId="urn:microsoft.com/office/officeart/2011/layout/HexagonRadial"/>
    <dgm:cxn modelId="{1130E997-F5C8-46C4-9E04-BD4925F76146}" type="presParOf" srcId="{07609985-1D68-468F-8F69-C5927D6531CE}" destId="{160FD322-5652-41F2-8812-EB76D7F58684}" srcOrd="7" destOrd="0" presId="urn:microsoft.com/office/officeart/2011/layout/HexagonRadial"/>
    <dgm:cxn modelId="{6CA4E7EE-0FB8-4E29-BB59-B8307AE46DA1}" type="presParOf" srcId="{160FD322-5652-41F2-8812-EB76D7F58684}" destId="{FDFA023C-B556-4B7E-8DFA-11D69F775498}" srcOrd="0" destOrd="0" presId="urn:microsoft.com/office/officeart/2011/layout/HexagonRadial"/>
    <dgm:cxn modelId="{FD5F6102-6491-4756-944F-4062CAD62A79}" type="presParOf" srcId="{07609985-1D68-468F-8F69-C5927D6531CE}" destId="{22244381-C982-4C30-8475-4CFC642DB242}" srcOrd="8" destOrd="0" presId="urn:microsoft.com/office/officeart/2011/layout/HexagonRadial"/>
    <dgm:cxn modelId="{ACADC88F-E57D-4B48-A615-7859FA82B028}" type="presParOf" srcId="{07609985-1D68-468F-8F69-C5927D6531CE}" destId="{0AE91851-9CA1-46A5-98D8-951623542672}" srcOrd="9" destOrd="0" presId="urn:microsoft.com/office/officeart/2011/layout/HexagonRadial"/>
    <dgm:cxn modelId="{CEAC5C13-2AEB-4A40-B868-E8BFA8A6DA07}" type="presParOf" srcId="{0AE91851-9CA1-46A5-98D8-951623542672}" destId="{1C385932-4CAF-4D14-AF18-C69031521C70}" srcOrd="0" destOrd="0" presId="urn:microsoft.com/office/officeart/2011/layout/HexagonRadial"/>
    <dgm:cxn modelId="{C3634B8D-64A7-4ACE-A0D2-C55030E1529B}" type="presParOf" srcId="{07609985-1D68-468F-8F69-C5927D6531CE}" destId="{D15A3D17-EEBF-4A9A-B71C-330BD8CEC34D}" srcOrd="10" destOrd="0" presId="urn:microsoft.com/office/officeart/2011/layout/HexagonRadial"/>
    <dgm:cxn modelId="{B4CB386F-3518-4BAB-BA5A-06A140A66AE7}" type="presParOf" srcId="{07609985-1D68-468F-8F69-C5927D6531CE}" destId="{FE33BBAB-3E6B-41FC-A106-2ACE19669AB2}" srcOrd="11" destOrd="0" presId="urn:microsoft.com/office/officeart/2011/layout/HexagonRadial"/>
    <dgm:cxn modelId="{00799DBE-D711-41AF-858B-72AD5503EF13}" type="presParOf" srcId="{FE33BBAB-3E6B-41FC-A106-2ACE19669AB2}" destId="{083CFC8B-115F-465B-B188-EB144433EF70}" srcOrd="0" destOrd="0" presId="urn:microsoft.com/office/officeart/2011/layout/HexagonRadial"/>
    <dgm:cxn modelId="{E0996FC0-3523-498E-AD04-FDAA162F682E}" type="presParOf" srcId="{07609985-1D68-468F-8F69-C5927D6531CE}" destId="{1CBF8795-D831-4892-B4F1-13BEB0FA6AC9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15937-DF77-40C7-9B59-501B915FD15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1A959CB-2B90-425B-BBE6-3858BDCD1E63}">
      <dgm:prSet phldrT="[Текст]" custT="1"/>
      <dgm:spPr>
        <a:solidFill>
          <a:schemeClr val="accent3">
            <a:lumMod val="60000"/>
            <a:lumOff val="40000"/>
            <a:alpha val="80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1800" b="0" baseline="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Формы</a:t>
          </a:r>
        </a:p>
        <a:p>
          <a:pPr algn="ctr">
            <a:lnSpc>
              <a:spcPct val="100000"/>
            </a:lnSpc>
          </a:pPr>
          <a:r>
            <a:rPr lang="ru-RU" sz="1800" b="0" baseline="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Внеурочной деятельности</a:t>
          </a:r>
        </a:p>
      </dgm:t>
    </dgm:pt>
    <dgm:pt modelId="{DCF21133-0A1B-4D9F-9FCC-8D9600C43DF2}" type="parTrans" cxnId="{2D7CC4CE-DB4E-4DB5-80AD-8454370C5EA6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D402704D-EC14-4B7E-8658-BEE0C9E34A23}" type="sibTrans" cxnId="{2D7CC4CE-DB4E-4DB5-80AD-8454370C5EA6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6A531A1-B617-4137-92C9-F7D33375D7A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i="1" dirty="0">
              <a:hlinkClick xmlns:r="http://schemas.openxmlformats.org/officeDocument/2006/relationships" r:id="rId1" action="ppaction://hlinkfile"/>
            </a:rPr>
            <a:t>Кружок</a:t>
          </a:r>
        </a:p>
        <a:p>
          <a:pPr algn="ctr"/>
          <a:r>
            <a:rPr lang="ru-RU" sz="1600" b="1" i="1" dirty="0">
              <a:hlinkClick xmlns:r="http://schemas.openxmlformats.org/officeDocument/2006/relationships" r:id="rId1" action="ppaction://hlinkfile"/>
            </a:rPr>
            <a:t> «Географическое краеведение»</a:t>
          </a:r>
          <a:endParaRPr lang="ru-RU" sz="1600" b="1" i="1" dirty="0"/>
        </a:p>
      </dgm:t>
    </dgm:pt>
    <dgm:pt modelId="{D02653B4-D3DE-4927-8998-247A4C4CA77A}" type="parTrans" cxnId="{0AC830CC-656A-4E0E-A90E-EADE08E8569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866D569-668D-486B-9E55-2B0739C37D70}" type="sibTrans" cxnId="{0AC830CC-656A-4E0E-A90E-EADE08E8569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D8ED7CE4-49FB-4C87-A399-EB9226CE09A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i="1" dirty="0">
              <a:hlinkClick xmlns:r="http://schemas.openxmlformats.org/officeDocument/2006/relationships" r:id="rId2" action="ppaction://hlinkpres?slideindex=1&amp;slidetitle="/>
            </a:rPr>
            <a:t>Активное участие в конкурсах  разного уровня</a:t>
          </a:r>
          <a:endParaRPr lang="ru-RU" sz="1600" b="1" i="1" dirty="0"/>
        </a:p>
      </dgm:t>
    </dgm:pt>
    <dgm:pt modelId="{C7B2F106-F332-4244-B733-6201BA2F5589}" type="parTrans" cxnId="{D71F9C6C-A844-432B-9059-982101B417C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EB76F78-25DB-426F-93A0-0E773F607C16}" type="sibTrans" cxnId="{D71F9C6C-A844-432B-9059-982101B417C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D281992-CFA9-464E-AB37-6CF0EE8DF18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1" dirty="0">
              <a:hlinkClick xmlns:r="http://schemas.openxmlformats.org/officeDocument/2006/relationships" r:id="rId3" action="ppaction://hlinkfile"/>
            </a:rPr>
            <a:t>Экскурсии</a:t>
          </a:r>
          <a:endParaRPr lang="ru-RU" sz="1600" b="1" i="1" dirty="0"/>
        </a:p>
      </dgm:t>
    </dgm:pt>
    <dgm:pt modelId="{6599E088-4CDB-4F92-890E-6E2DA131C795}" type="parTrans" cxnId="{89BA7E33-742D-4360-BDB5-5EFA179DF5A0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EFCE4214-A02D-4E82-8361-A17A11E73237}" type="sibTrans" cxnId="{89BA7E33-742D-4360-BDB5-5EFA179DF5A0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19CBF9C-1DCF-4CA7-A321-887D13C63B0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altLang="ru-RU" sz="1600" b="1" i="1" dirty="0">
              <a:hlinkClick xmlns:r="http://schemas.openxmlformats.org/officeDocument/2006/relationships" r:id="rId4" action="ppaction://hlinkpres?slideindex=1&amp;slidetitle="/>
            </a:rPr>
            <a:t>Природоохранная деятельность</a:t>
          </a:r>
          <a:endParaRPr lang="ru-RU" altLang="ru-RU" sz="1600" b="1" i="1" dirty="0"/>
        </a:p>
      </dgm:t>
    </dgm:pt>
    <dgm:pt modelId="{172163B3-04A5-4780-B37F-D2AA8EB78274}" type="sibTrans" cxnId="{84EA6F9C-3113-44DA-A2B0-375FF5DDF7C9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90664E21-9C9E-496B-A1AF-331C84DDA67C}" type="parTrans" cxnId="{84EA6F9C-3113-44DA-A2B0-375FF5DDF7C9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68E9128F-1DB1-42E5-9C24-A45EA88EA69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i="1" dirty="0">
              <a:hlinkClick xmlns:r="http://schemas.openxmlformats.org/officeDocument/2006/relationships" r:id="" action="ppaction://noaction"/>
            </a:rPr>
            <a:t>Реализация  проектов</a:t>
          </a:r>
          <a:endParaRPr lang="ru-RU" sz="1600" b="1" i="1" dirty="0"/>
        </a:p>
      </dgm:t>
    </dgm:pt>
    <dgm:pt modelId="{B5173897-A9C0-46C3-9509-986BFA725236}" type="sibTrans" cxnId="{0031750C-4F1D-4A2B-A15C-2422875DA1D0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98976EE4-3AF5-4503-9EB4-E2CB0CEDEBD0}" type="parTrans" cxnId="{0031750C-4F1D-4A2B-A15C-2422875DA1D0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54EB69B1-C958-4873-B945-2CDAD180F76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1" baseline="0" dirty="0">
              <a:hlinkClick xmlns:r="http://schemas.openxmlformats.org/officeDocument/2006/relationships" r:id="rId5" action="ppaction://hlinkpres?slideindex=1&amp;slidetitle="/>
            </a:rPr>
            <a:t>Просветительская работа</a:t>
          </a:r>
          <a:endParaRPr lang="ru-RU" sz="1600" b="1" i="1" dirty="0"/>
        </a:p>
      </dgm:t>
    </dgm:pt>
    <dgm:pt modelId="{BF8BFB28-0E8F-4172-8F17-271C4B82D13D}" type="sibTrans" cxnId="{4B834763-B5D1-4CFB-8E85-BFFCF4BC16DC}">
      <dgm:prSet/>
      <dgm:spPr/>
      <dgm:t>
        <a:bodyPr/>
        <a:lstStyle/>
        <a:p>
          <a:endParaRPr lang="ru-RU"/>
        </a:p>
      </dgm:t>
    </dgm:pt>
    <dgm:pt modelId="{26E5808A-F864-467A-BEC3-A36C8F21B40B}" type="parTrans" cxnId="{4B834763-B5D1-4CFB-8E85-BFFCF4BC16DC}">
      <dgm:prSet/>
      <dgm:spPr/>
      <dgm:t>
        <a:bodyPr/>
        <a:lstStyle/>
        <a:p>
          <a:endParaRPr lang="ru-RU"/>
        </a:p>
      </dgm:t>
    </dgm:pt>
    <dgm:pt modelId="{07609985-1D68-468F-8F69-C5927D6531CE}" type="pres">
      <dgm:prSet presAssocID="{2A415937-DF77-40C7-9B59-501B915FD1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D3DAAE6-3884-4E30-800A-C78128C93C53}" type="pres">
      <dgm:prSet presAssocID="{C1A959CB-2B90-425B-BBE6-3858BDCD1E63}" presName="Parent" presStyleLbl="node0" presStyleIdx="0" presStyleCnt="1" custAng="0" custScaleX="116015" custLinFactNeighborX="7942" custLinFactNeighborY="37557">
        <dgm:presLayoutVars>
          <dgm:chMax val="6"/>
          <dgm:chPref val="6"/>
        </dgm:presLayoutVars>
      </dgm:prSet>
      <dgm:spPr/>
    </dgm:pt>
    <dgm:pt modelId="{5ACD2633-9633-44E0-99BD-594DB4F5F591}" type="pres">
      <dgm:prSet presAssocID="{A6A531A1-B617-4137-92C9-F7D33375D7A1}" presName="Accent1" presStyleCnt="0"/>
      <dgm:spPr/>
    </dgm:pt>
    <dgm:pt modelId="{D48AFF9F-9AE0-4CC7-BA8E-91C7AED1D2D7}" type="pres">
      <dgm:prSet presAssocID="{A6A531A1-B617-4137-92C9-F7D33375D7A1}" presName="Accent" presStyleLbl="bgShp" presStyleIdx="0" presStyleCnt="6"/>
      <dgm:spPr/>
    </dgm:pt>
    <dgm:pt modelId="{C81E2599-6943-4F8C-B6B8-50E544F6943A}" type="pres">
      <dgm:prSet presAssocID="{A6A531A1-B617-4137-92C9-F7D33375D7A1}" presName="Child1" presStyleLbl="node1" presStyleIdx="0" presStyleCnt="6" custScaleX="126814" custScaleY="76967" custLinFactNeighborX="-18232" custLinFactNeighborY="7416">
        <dgm:presLayoutVars>
          <dgm:chMax val="0"/>
          <dgm:chPref val="0"/>
          <dgm:bulletEnabled val="1"/>
        </dgm:presLayoutVars>
      </dgm:prSet>
      <dgm:spPr/>
    </dgm:pt>
    <dgm:pt modelId="{E8B2593B-E4EE-45ED-8666-386AD25F6216}" type="pres">
      <dgm:prSet presAssocID="{A19CBF9C-1DCF-4CA7-A321-887D13C63B0F}" presName="Accent2" presStyleCnt="0"/>
      <dgm:spPr/>
    </dgm:pt>
    <dgm:pt modelId="{169F8273-3E8F-4201-9065-4CEE3D7CE288}" type="pres">
      <dgm:prSet presAssocID="{A19CBF9C-1DCF-4CA7-A321-887D13C63B0F}" presName="Accent" presStyleLbl="bgShp" presStyleIdx="1" presStyleCnt="6" custLinFactX="-2650" custLinFactNeighborX="-100000" custLinFactNeighborY="-65694"/>
      <dgm:spPr/>
    </dgm:pt>
    <dgm:pt modelId="{47390D03-3BA4-4C6B-8853-94FD7638D7BE}" type="pres">
      <dgm:prSet presAssocID="{A19CBF9C-1DCF-4CA7-A321-887D13C63B0F}" presName="Child2" presStyleLbl="node1" presStyleIdx="1" presStyleCnt="6" custScaleX="140097" custScaleY="37484" custLinFactNeighborX="49260" custLinFactNeighborY="-39273">
        <dgm:presLayoutVars>
          <dgm:chMax val="0"/>
          <dgm:chPref val="0"/>
          <dgm:bulletEnabled val="1"/>
        </dgm:presLayoutVars>
      </dgm:prSet>
      <dgm:spPr/>
    </dgm:pt>
    <dgm:pt modelId="{5F71E8F3-A5D9-4F2C-9DC4-7A6520E5AA9D}" type="pres">
      <dgm:prSet presAssocID="{D8ED7CE4-49FB-4C87-A399-EB9226CE09AB}" presName="Accent3" presStyleCnt="0"/>
      <dgm:spPr/>
    </dgm:pt>
    <dgm:pt modelId="{8D8F8B48-C939-4515-9912-EAEB245D90D8}" type="pres">
      <dgm:prSet presAssocID="{D8ED7CE4-49FB-4C87-A399-EB9226CE09AB}" presName="Accent" presStyleLbl="bgShp" presStyleIdx="2" presStyleCnt="6" custLinFactX="100000" custLinFactNeighborX="175923" custLinFactNeighborY="-8486"/>
      <dgm:spPr/>
    </dgm:pt>
    <dgm:pt modelId="{E21DF728-9037-47E4-9852-3C882838FB02}" type="pres">
      <dgm:prSet presAssocID="{D8ED7CE4-49FB-4C87-A399-EB9226CE09AB}" presName="Child3" presStyleLbl="node1" presStyleIdx="2" presStyleCnt="6" custScaleX="114938" custScaleY="106103" custLinFactNeighborX="50668" custLinFactNeighborY="1000">
        <dgm:presLayoutVars>
          <dgm:chMax val="0"/>
          <dgm:chPref val="0"/>
          <dgm:bulletEnabled val="1"/>
        </dgm:presLayoutVars>
      </dgm:prSet>
      <dgm:spPr/>
    </dgm:pt>
    <dgm:pt modelId="{160FD322-5652-41F2-8812-EB76D7F58684}" type="pres">
      <dgm:prSet presAssocID="{54EB69B1-C958-4873-B945-2CDAD180F766}" presName="Accent4" presStyleCnt="0"/>
      <dgm:spPr/>
    </dgm:pt>
    <dgm:pt modelId="{FDFA023C-B556-4B7E-8DFA-11D69F775498}" type="pres">
      <dgm:prSet presAssocID="{54EB69B1-C958-4873-B945-2CDAD180F766}" presName="Accent" presStyleLbl="bgShp" presStyleIdx="3" presStyleCnt="6" custFlipVert="1" custScaleY="54993" custLinFactX="130185" custLinFactY="87119" custLinFactNeighborX="200000" custLinFactNeighborY="100000"/>
      <dgm:spPr/>
    </dgm:pt>
    <dgm:pt modelId="{22244381-C982-4C30-8475-4CFC642DB242}" type="pres">
      <dgm:prSet presAssocID="{54EB69B1-C958-4873-B945-2CDAD180F766}" presName="Child4" presStyleLbl="node1" presStyleIdx="3" presStyleCnt="6" custScaleY="43694" custLinFactY="-100000" custLinFactNeighborX="95960" custLinFactNeighborY="-188042">
        <dgm:presLayoutVars>
          <dgm:chMax val="0"/>
          <dgm:chPref val="0"/>
          <dgm:bulletEnabled val="1"/>
        </dgm:presLayoutVars>
      </dgm:prSet>
      <dgm:spPr/>
    </dgm:pt>
    <dgm:pt modelId="{0AE91851-9CA1-46A5-98D8-951623542672}" type="pres">
      <dgm:prSet presAssocID="{68E9128F-1DB1-42E5-9C24-A45EA88EA691}" presName="Accent5" presStyleCnt="0"/>
      <dgm:spPr/>
    </dgm:pt>
    <dgm:pt modelId="{1C385932-4CAF-4D14-AF18-C69031521C70}" type="pres">
      <dgm:prSet presAssocID="{68E9128F-1DB1-42E5-9C24-A45EA88EA691}" presName="Accent" presStyleLbl="bgShp" presStyleIdx="4" presStyleCnt="6" custLinFactX="-100000" custLinFactY="35776" custLinFactNeighborX="-179174" custLinFactNeighborY="100000"/>
      <dgm:spPr/>
    </dgm:pt>
    <dgm:pt modelId="{D15A3D17-EEBF-4A9A-B71C-330BD8CEC34D}" type="pres">
      <dgm:prSet presAssocID="{68E9128F-1DB1-42E5-9C24-A45EA88EA691}" presName="Child5" presStyleLbl="node1" presStyleIdx="4" presStyleCnt="6" custAng="0" custScaleX="108599" custScaleY="101566" custLinFactNeighborX="-57970" custLinFactNeighborY="-1264">
        <dgm:presLayoutVars>
          <dgm:chMax val="0"/>
          <dgm:chPref val="0"/>
          <dgm:bulletEnabled val="1"/>
        </dgm:presLayoutVars>
      </dgm:prSet>
      <dgm:spPr/>
    </dgm:pt>
    <dgm:pt modelId="{FE33BBAB-3E6B-41FC-A106-2ACE19669AB2}" type="pres">
      <dgm:prSet presAssocID="{AD281992-CFA9-464E-AB37-6CF0EE8DF189}" presName="Accent6" presStyleCnt="0"/>
      <dgm:spPr/>
    </dgm:pt>
    <dgm:pt modelId="{083CFC8B-115F-465B-B188-EB144433EF70}" type="pres">
      <dgm:prSet presAssocID="{AD281992-CFA9-464E-AB37-6CF0EE8DF189}" presName="Accent" presStyleLbl="bgShp" presStyleIdx="5" presStyleCnt="6" custLinFactX="-5410" custLinFactNeighborX="-100000" custLinFactNeighborY="71267"/>
      <dgm:spPr/>
    </dgm:pt>
    <dgm:pt modelId="{1CBF8795-D831-4892-B4F1-13BEB0FA6AC9}" type="pres">
      <dgm:prSet presAssocID="{AD281992-CFA9-464E-AB37-6CF0EE8DF189}" presName="Child6" presStyleLbl="node1" presStyleIdx="5" presStyleCnt="6" custScaleX="105641" custScaleY="42667" custLinFactNeighborX="-47095" custLinFactNeighborY="-70345">
        <dgm:presLayoutVars>
          <dgm:chMax val="0"/>
          <dgm:chPref val="0"/>
          <dgm:bulletEnabled val="1"/>
        </dgm:presLayoutVars>
      </dgm:prSet>
      <dgm:spPr/>
    </dgm:pt>
  </dgm:ptLst>
  <dgm:cxnLst>
    <dgm:cxn modelId="{0031750C-4F1D-4A2B-A15C-2422875DA1D0}" srcId="{C1A959CB-2B90-425B-BBE6-3858BDCD1E63}" destId="{68E9128F-1DB1-42E5-9C24-A45EA88EA691}" srcOrd="4" destOrd="0" parTransId="{98976EE4-3AF5-4503-9EB4-E2CB0CEDEBD0}" sibTransId="{B5173897-A9C0-46C3-9509-986BFA725236}"/>
    <dgm:cxn modelId="{C76C4A12-44D8-4C07-A511-4882F4B1E6CE}" type="presOf" srcId="{68E9128F-1DB1-42E5-9C24-A45EA88EA691}" destId="{D15A3D17-EEBF-4A9A-B71C-330BD8CEC34D}" srcOrd="0" destOrd="0" presId="urn:microsoft.com/office/officeart/2011/layout/HexagonRadial"/>
    <dgm:cxn modelId="{7B4B2C33-7977-4DB7-8D38-0EA1971B2BC6}" type="presOf" srcId="{A6A531A1-B617-4137-92C9-F7D33375D7A1}" destId="{C81E2599-6943-4F8C-B6B8-50E544F6943A}" srcOrd="0" destOrd="0" presId="urn:microsoft.com/office/officeart/2011/layout/HexagonRadial"/>
    <dgm:cxn modelId="{89BA7E33-742D-4360-BDB5-5EFA179DF5A0}" srcId="{C1A959CB-2B90-425B-BBE6-3858BDCD1E63}" destId="{AD281992-CFA9-464E-AB37-6CF0EE8DF189}" srcOrd="5" destOrd="0" parTransId="{6599E088-4CDB-4F92-890E-6E2DA131C795}" sibTransId="{EFCE4214-A02D-4E82-8361-A17A11E73237}"/>
    <dgm:cxn modelId="{DDF7EF5F-DA3E-4DEC-81BE-1949EC2F43E5}" type="presOf" srcId="{AD281992-CFA9-464E-AB37-6CF0EE8DF189}" destId="{1CBF8795-D831-4892-B4F1-13BEB0FA6AC9}" srcOrd="0" destOrd="0" presId="urn:microsoft.com/office/officeart/2011/layout/HexagonRadial"/>
    <dgm:cxn modelId="{4B834763-B5D1-4CFB-8E85-BFFCF4BC16DC}" srcId="{C1A959CB-2B90-425B-BBE6-3858BDCD1E63}" destId="{54EB69B1-C958-4873-B945-2CDAD180F766}" srcOrd="3" destOrd="0" parTransId="{26E5808A-F864-467A-BEC3-A36C8F21B40B}" sibTransId="{BF8BFB28-0E8F-4172-8F17-271C4B82D13D}"/>
    <dgm:cxn modelId="{3157B76B-46DA-407D-9978-A5D01232BD5F}" type="presOf" srcId="{2A415937-DF77-40C7-9B59-501B915FD151}" destId="{07609985-1D68-468F-8F69-C5927D6531CE}" srcOrd="0" destOrd="0" presId="urn:microsoft.com/office/officeart/2011/layout/HexagonRadial"/>
    <dgm:cxn modelId="{D71F9C6C-A844-432B-9059-982101B417CC}" srcId="{C1A959CB-2B90-425B-BBE6-3858BDCD1E63}" destId="{D8ED7CE4-49FB-4C87-A399-EB9226CE09AB}" srcOrd="2" destOrd="0" parTransId="{C7B2F106-F332-4244-B733-6201BA2F5589}" sibTransId="{FEB76F78-25DB-426F-93A0-0E773F607C16}"/>
    <dgm:cxn modelId="{F426078F-6EFE-436F-AFD0-016726610CCD}" type="presOf" srcId="{54EB69B1-C958-4873-B945-2CDAD180F766}" destId="{22244381-C982-4C30-8475-4CFC642DB242}" srcOrd="0" destOrd="0" presId="urn:microsoft.com/office/officeart/2011/layout/HexagonRadial"/>
    <dgm:cxn modelId="{84EA6F9C-3113-44DA-A2B0-375FF5DDF7C9}" srcId="{C1A959CB-2B90-425B-BBE6-3858BDCD1E63}" destId="{A19CBF9C-1DCF-4CA7-A321-887D13C63B0F}" srcOrd="1" destOrd="0" parTransId="{90664E21-9C9E-496B-A1AF-331C84DDA67C}" sibTransId="{172163B3-04A5-4780-B37F-D2AA8EB78274}"/>
    <dgm:cxn modelId="{FA00A09E-240C-488E-B2C0-8900000B8CD5}" type="presOf" srcId="{A19CBF9C-1DCF-4CA7-A321-887D13C63B0F}" destId="{47390D03-3BA4-4C6B-8853-94FD7638D7BE}" srcOrd="0" destOrd="0" presId="urn:microsoft.com/office/officeart/2011/layout/HexagonRadial"/>
    <dgm:cxn modelId="{A20307AD-735A-418C-925D-165665938303}" type="presOf" srcId="{D8ED7CE4-49FB-4C87-A399-EB9226CE09AB}" destId="{E21DF728-9037-47E4-9852-3C882838FB02}" srcOrd="0" destOrd="0" presId="urn:microsoft.com/office/officeart/2011/layout/HexagonRadial"/>
    <dgm:cxn modelId="{CC6E4DBE-12F0-44C7-B4EE-20E2048F34D8}" type="presOf" srcId="{C1A959CB-2B90-425B-BBE6-3858BDCD1E63}" destId="{0D3DAAE6-3884-4E30-800A-C78128C93C53}" srcOrd="0" destOrd="0" presId="urn:microsoft.com/office/officeart/2011/layout/HexagonRadial"/>
    <dgm:cxn modelId="{0AC830CC-656A-4E0E-A90E-EADE08E8569F}" srcId="{C1A959CB-2B90-425B-BBE6-3858BDCD1E63}" destId="{A6A531A1-B617-4137-92C9-F7D33375D7A1}" srcOrd="0" destOrd="0" parTransId="{D02653B4-D3DE-4927-8998-247A4C4CA77A}" sibTransId="{F866D569-668D-486B-9E55-2B0739C37D70}"/>
    <dgm:cxn modelId="{2D7CC4CE-DB4E-4DB5-80AD-8454370C5EA6}" srcId="{2A415937-DF77-40C7-9B59-501B915FD151}" destId="{C1A959CB-2B90-425B-BBE6-3858BDCD1E63}" srcOrd="0" destOrd="0" parTransId="{DCF21133-0A1B-4D9F-9FCC-8D9600C43DF2}" sibTransId="{D402704D-EC14-4B7E-8658-BEE0C9E34A23}"/>
    <dgm:cxn modelId="{599A0F2E-FFEC-4DC9-812B-2036EBBEA337}" type="presParOf" srcId="{07609985-1D68-468F-8F69-C5927D6531CE}" destId="{0D3DAAE6-3884-4E30-800A-C78128C93C53}" srcOrd="0" destOrd="0" presId="urn:microsoft.com/office/officeart/2011/layout/HexagonRadial"/>
    <dgm:cxn modelId="{113A631F-8421-46D2-B75B-1D358F177B84}" type="presParOf" srcId="{07609985-1D68-468F-8F69-C5927D6531CE}" destId="{5ACD2633-9633-44E0-99BD-594DB4F5F591}" srcOrd="1" destOrd="0" presId="urn:microsoft.com/office/officeart/2011/layout/HexagonRadial"/>
    <dgm:cxn modelId="{B6A62672-4ECE-4C72-9914-9D266977031B}" type="presParOf" srcId="{5ACD2633-9633-44E0-99BD-594DB4F5F591}" destId="{D48AFF9F-9AE0-4CC7-BA8E-91C7AED1D2D7}" srcOrd="0" destOrd="0" presId="urn:microsoft.com/office/officeart/2011/layout/HexagonRadial"/>
    <dgm:cxn modelId="{80A47A5B-050A-4096-B31C-2D211EC29368}" type="presParOf" srcId="{07609985-1D68-468F-8F69-C5927D6531CE}" destId="{C81E2599-6943-4F8C-B6B8-50E544F6943A}" srcOrd="2" destOrd="0" presId="urn:microsoft.com/office/officeart/2011/layout/HexagonRadial"/>
    <dgm:cxn modelId="{60C07327-69FD-49DB-9264-BB3C560DCA71}" type="presParOf" srcId="{07609985-1D68-468F-8F69-C5927D6531CE}" destId="{E8B2593B-E4EE-45ED-8666-386AD25F6216}" srcOrd="3" destOrd="0" presId="urn:microsoft.com/office/officeart/2011/layout/HexagonRadial"/>
    <dgm:cxn modelId="{1194DBA0-96FC-41D3-96C7-01159FAA7451}" type="presParOf" srcId="{E8B2593B-E4EE-45ED-8666-386AD25F6216}" destId="{169F8273-3E8F-4201-9065-4CEE3D7CE288}" srcOrd="0" destOrd="0" presId="urn:microsoft.com/office/officeart/2011/layout/HexagonRadial"/>
    <dgm:cxn modelId="{BC201760-B800-42BB-88F6-CEEBBDCF36E0}" type="presParOf" srcId="{07609985-1D68-468F-8F69-C5927D6531CE}" destId="{47390D03-3BA4-4C6B-8853-94FD7638D7BE}" srcOrd="4" destOrd="0" presId="urn:microsoft.com/office/officeart/2011/layout/HexagonRadial"/>
    <dgm:cxn modelId="{0E816A73-C97F-4D1C-BB13-BEC49885358A}" type="presParOf" srcId="{07609985-1D68-468F-8F69-C5927D6531CE}" destId="{5F71E8F3-A5D9-4F2C-9DC4-7A6520E5AA9D}" srcOrd="5" destOrd="0" presId="urn:microsoft.com/office/officeart/2011/layout/HexagonRadial"/>
    <dgm:cxn modelId="{3AEAC436-1D8D-40A4-B403-400AB36561B6}" type="presParOf" srcId="{5F71E8F3-A5D9-4F2C-9DC4-7A6520E5AA9D}" destId="{8D8F8B48-C939-4515-9912-EAEB245D90D8}" srcOrd="0" destOrd="0" presId="urn:microsoft.com/office/officeart/2011/layout/HexagonRadial"/>
    <dgm:cxn modelId="{5F2EA7E3-7C15-4116-8FCC-750BC7760329}" type="presParOf" srcId="{07609985-1D68-468F-8F69-C5927D6531CE}" destId="{E21DF728-9037-47E4-9852-3C882838FB02}" srcOrd="6" destOrd="0" presId="urn:microsoft.com/office/officeart/2011/layout/HexagonRadial"/>
    <dgm:cxn modelId="{89D0912F-A312-4457-A378-703D30CE8B8A}" type="presParOf" srcId="{07609985-1D68-468F-8F69-C5927D6531CE}" destId="{160FD322-5652-41F2-8812-EB76D7F58684}" srcOrd="7" destOrd="0" presId="urn:microsoft.com/office/officeart/2011/layout/HexagonRadial"/>
    <dgm:cxn modelId="{D25F9D39-3B51-40D5-906F-AFDEE60A346D}" type="presParOf" srcId="{160FD322-5652-41F2-8812-EB76D7F58684}" destId="{FDFA023C-B556-4B7E-8DFA-11D69F775498}" srcOrd="0" destOrd="0" presId="urn:microsoft.com/office/officeart/2011/layout/HexagonRadial"/>
    <dgm:cxn modelId="{0CDF3721-A82E-4096-8E90-D8F467CD1EAB}" type="presParOf" srcId="{07609985-1D68-468F-8F69-C5927D6531CE}" destId="{22244381-C982-4C30-8475-4CFC642DB242}" srcOrd="8" destOrd="0" presId="urn:microsoft.com/office/officeart/2011/layout/HexagonRadial"/>
    <dgm:cxn modelId="{AD728FED-1306-480B-9D5B-9FD39770821C}" type="presParOf" srcId="{07609985-1D68-468F-8F69-C5927D6531CE}" destId="{0AE91851-9CA1-46A5-98D8-951623542672}" srcOrd="9" destOrd="0" presId="urn:microsoft.com/office/officeart/2011/layout/HexagonRadial"/>
    <dgm:cxn modelId="{239A09E9-E503-4C0F-BCA2-68B51AB51954}" type="presParOf" srcId="{0AE91851-9CA1-46A5-98D8-951623542672}" destId="{1C385932-4CAF-4D14-AF18-C69031521C70}" srcOrd="0" destOrd="0" presId="urn:microsoft.com/office/officeart/2011/layout/HexagonRadial"/>
    <dgm:cxn modelId="{B26F3A79-C924-4AE0-89E9-5150D54F48F2}" type="presParOf" srcId="{07609985-1D68-468F-8F69-C5927D6531CE}" destId="{D15A3D17-EEBF-4A9A-B71C-330BD8CEC34D}" srcOrd="10" destOrd="0" presId="urn:microsoft.com/office/officeart/2011/layout/HexagonRadial"/>
    <dgm:cxn modelId="{40CCFCC0-48E3-4BE6-9EDB-0B55C9D4BCCB}" type="presParOf" srcId="{07609985-1D68-468F-8F69-C5927D6531CE}" destId="{FE33BBAB-3E6B-41FC-A106-2ACE19669AB2}" srcOrd="11" destOrd="0" presId="urn:microsoft.com/office/officeart/2011/layout/HexagonRadial"/>
    <dgm:cxn modelId="{C5528540-81C5-4B51-BFB3-37865A357658}" type="presParOf" srcId="{FE33BBAB-3E6B-41FC-A106-2ACE19669AB2}" destId="{083CFC8B-115F-465B-B188-EB144433EF70}" srcOrd="0" destOrd="0" presId="urn:microsoft.com/office/officeart/2011/layout/HexagonRadial"/>
    <dgm:cxn modelId="{A1B58831-6AED-4007-9B6D-D6D77DAF34B1}" type="presParOf" srcId="{07609985-1D68-468F-8F69-C5927D6531CE}" destId="{1CBF8795-D831-4892-B4F1-13BEB0FA6AC9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DAAE6-3884-4E30-800A-C78128C93C53}">
      <dsp:nvSpPr>
        <dsp:cNvPr id="0" name=""/>
        <dsp:cNvSpPr/>
      </dsp:nvSpPr>
      <dsp:spPr>
        <a:xfrm>
          <a:off x="3023727" y="1759588"/>
          <a:ext cx="2639914" cy="196839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Система уроков и занятий краеведческой  направленности</a:t>
          </a:r>
        </a:p>
      </dsp:txBody>
      <dsp:txXfrm>
        <a:off x="3431177" y="2063394"/>
        <a:ext cx="1825014" cy="1360782"/>
      </dsp:txXfrm>
    </dsp:sp>
    <dsp:sp modelId="{169F8273-3E8F-4201-9065-4CEE3D7CE288}">
      <dsp:nvSpPr>
        <dsp:cNvPr id="0" name=""/>
        <dsp:cNvSpPr/>
      </dsp:nvSpPr>
      <dsp:spPr>
        <a:xfrm>
          <a:off x="3099232" y="3813248"/>
          <a:ext cx="858537" cy="739743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E2599-6943-4F8C-B6B8-50E544F6943A}">
      <dsp:nvSpPr>
        <dsp:cNvPr id="0" name=""/>
        <dsp:cNvSpPr/>
      </dsp:nvSpPr>
      <dsp:spPr>
        <a:xfrm>
          <a:off x="3274529" y="0"/>
          <a:ext cx="2071868" cy="161322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 </a:t>
          </a:r>
          <a:r>
            <a:rPr lang="ru-RU" sz="1800" b="1" i="1" kern="1200" dirty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Уроки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3600818" y="254060"/>
        <a:ext cx="1419290" cy="1105108"/>
      </dsp:txXfrm>
    </dsp:sp>
    <dsp:sp modelId="{8D8F8B48-C939-4515-9912-EAEB245D90D8}">
      <dsp:nvSpPr>
        <dsp:cNvPr id="0" name=""/>
        <dsp:cNvSpPr/>
      </dsp:nvSpPr>
      <dsp:spPr>
        <a:xfrm>
          <a:off x="5274566" y="291506"/>
          <a:ext cx="858537" cy="739743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90D03-3BA4-4C6B-8853-94FD7638D7BE}">
      <dsp:nvSpPr>
        <dsp:cNvPr id="0" name=""/>
        <dsp:cNvSpPr/>
      </dsp:nvSpPr>
      <dsp:spPr>
        <a:xfrm>
          <a:off x="5340638" y="924326"/>
          <a:ext cx="1864750" cy="161322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800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i="1" kern="1200" dirty="0" err="1">
              <a:solidFill>
                <a:schemeClr val="tx1"/>
              </a:solidFill>
              <a:hlinkClick xmlns:r="http://schemas.openxmlformats.org/officeDocument/2006/relationships" r:id="rId2" action="ppaction://hlinkfile"/>
            </a:rPr>
            <a:t>Экологичес</a:t>
          </a:r>
          <a:r>
            <a:rPr lang="ru-RU" altLang="ru-RU" sz="1600" b="1" i="1" kern="1200" dirty="0">
              <a:solidFill>
                <a:schemeClr val="tx1"/>
              </a:solidFill>
              <a:hlinkClick xmlns:r="http://schemas.openxmlformats.org/officeDocument/2006/relationships" r:id="rId2" action="ppaction://hlinkfile"/>
            </a:rPr>
            <a:t>-кие диспуты</a:t>
          </a:r>
          <a:endParaRPr lang="ru-RU" altLang="ru-RU" sz="1600" b="1" i="1" kern="1200" dirty="0">
            <a:solidFill>
              <a:schemeClr val="tx1"/>
            </a:solidFill>
          </a:endParaRPr>
        </a:p>
      </dsp:txBody>
      <dsp:txXfrm>
        <a:off x="5649667" y="1191672"/>
        <a:ext cx="1246692" cy="1078536"/>
      </dsp:txXfrm>
    </dsp:sp>
    <dsp:sp modelId="{FDFA023C-B556-4B7E-8DFA-11D69F775498}">
      <dsp:nvSpPr>
        <dsp:cNvPr id="0" name=""/>
        <dsp:cNvSpPr/>
      </dsp:nvSpPr>
      <dsp:spPr>
        <a:xfrm>
          <a:off x="1663011" y="223928"/>
          <a:ext cx="858537" cy="739743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DF728-9037-47E4-9852-3C882838FB02}">
      <dsp:nvSpPr>
        <dsp:cNvPr id="0" name=""/>
        <dsp:cNvSpPr/>
      </dsp:nvSpPr>
      <dsp:spPr>
        <a:xfrm>
          <a:off x="5315501" y="2910082"/>
          <a:ext cx="2136072" cy="1678822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1600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tx1"/>
              </a:solidFill>
              <a:hlinkClick xmlns:r="http://schemas.openxmlformats.org/officeDocument/2006/relationships" r:id="rId3" action="ppaction://hlinkfile"/>
            </a:rPr>
            <a:t>Проведение всероссийских </a:t>
          </a:r>
          <a:r>
            <a:rPr lang="ru-RU" sz="1600" b="1" i="1" kern="1200" dirty="0" err="1">
              <a:solidFill>
                <a:schemeClr val="tx1"/>
              </a:solidFill>
              <a:hlinkClick xmlns:r="http://schemas.openxmlformats.org/officeDocument/2006/relationships" r:id="rId3" action="ppaction://hlinkfile"/>
            </a:rPr>
            <a:t>экоуроков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5653387" y="3175640"/>
        <a:ext cx="1460300" cy="1147706"/>
      </dsp:txXfrm>
    </dsp:sp>
    <dsp:sp modelId="{1C385932-4CAF-4D14-AF18-C69031521C70}">
      <dsp:nvSpPr>
        <dsp:cNvPr id="0" name=""/>
        <dsp:cNvSpPr/>
      </dsp:nvSpPr>
      <dsp:spPr>
        <a:xfrm>
          <a:off x="7538644" y="0"/>
          <a:ext cx="858537" cy="739743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44381-C982-4C30-8475-4CFC642DB242}">
      <dsp:nvSpPr>
        <dsp:cNvPr id="0" name=""/>
        <dsp:cNvSpPr/>
      </dsp:nvSpPr>
      <dsp:spPr>
        <a:xfrm>
          <a:off x="3378088" y="3936233"/>
          <a:ext cx="1864750" cy="161322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b="1" i="1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1" kern="1200" dirty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Экскурсии и виртуальные</a:t>
          </a:r>
          <a:r>
            <a:rPr lang="ru-RU" sz="1500" b="1" i="1" kern="1200" baseline="0" dirty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 путешествия</a:t>
          </a:r>
          <a:endParaRPr lang="ru-RU" sz="1500" b="1" i="1" kern="1200" dirty="0">
            <a:solidFill>
              <a:schemeClr val="tx1"/>
            </a:solidFill>
          </a:endParaRPr>
        </a:p>
      </dsp:txBody>
      <dsp:txXfrm>
        <a:off x="3687117" y="4203579"/>
        <a:ext cx="1246692" cy="1078536"/>
      </dsp:txXfrm>
    </dsp:sp>
    <dsp:sp modelId="{083CFC8B-115F-465B-B188-EB144433EF70}">
      <dsp:nvSpPr>
        <dsp:cNvPr id="0" name=""/>
        <dsp:cNvSpPr/>
      </dsp:nvSpPr>
      <dsp:spPr>
        <a:xfrm>
          <a:off x="2514674" y="223927"/>
          <a:ext cx="858537" cy="739743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A3D17-EEBF-4A9A-B71C-330BD8CEC34D}">
      <dsp:nvSpPr>
        <dsp:cNvPr id="0" name=""/>
        <dsp:cNvSpPr/>
      </dsp:nvSpPr>
      <dsp:spPr>
        <a:xfrm>
          <a:off x="1579230" y="2978367"/>
          <a:ext cx="1864750" cy="161322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3200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Исследова-тельская</a:t>
          </a:r>
          <a:r>
            <a:rPr lang="ru-RU" sz="1400" b="1" i="1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 и проектная </a:t>
          </a:r>
          <a:r>
            <a:rPr lang="ru-RU" sz="1400" b="1" i="1" kern="1200" baseline="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 деятельность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1888259" y="3245713"/>
        <a:ext cx="1246692" cy="1078536"/>
      </dsp:txXfrm>
    </dsp:sp>
    <dsp:sp modelId="{1CBF8795-D831-4892-B4F1-13BEB0FA6AC9}">
      <dsp:nvSpPr>
        <dsp:cNvPr id="0" name=""/>
        <dsp:cNvSpPr/>
      </dsp:nvSpPr>
      <dsp:spPr>
        <a:xfrm>
          <a:off x="1435999" y="729035"/>
          <a:ext cx="1821414" cy="1698342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Практические работы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1754499" y="1026014"/>
        <a:ext cx="1184414" cy="1104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DAAE6-3884-4E30-800A-C78128C93C53}">
      <dsp:nvSpPr>
        <dsp:cNvPr id="0" name=""/>
        <dsp:cNvSpPr/>
      </dsp:nvSpPr>
      <dsp:spPr>
        <a:xfrm>
          <a:off x="3087982" y="2663718"/>
          <a:ext cx="2639914" cy="196839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60000"/>
            <a:lumOff val="40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baseline="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Формы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baseline="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Внеурочной деятельности</a:t>
          </a:r>
        </a:p>
      </dsp:txBody>
      <dsp:txXfrm>
        <a:off x="3495432" y="2967524"/>
        <a:ext cx="1825014" cy="1360782"/>
      </dsp:txXfrm>
    </dsp:sp>
    <dsp:sp modelId="{169F8273-3E8F-4201-9065-4CEE3D7CE288}">
      <dsp:nvSpPr>
        <dsp:cNvPr id="0" name=""/>
        <dsp:cNvSpPr/>
      </dsp:nvSpPr>
      <dsp:spPr>
        <a:xfrm>
          <a:off x="3633081" y="496738"/>
          <a:ext cx="858537" cy="739743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E2599-6943-4F8C-B6B8-50E544F6943A}">
      <dsp:nvSpPr>
        <dsp:cNvPr id="0" name=""/>
        <dsp:cNvSpPr/>
      </dsp:nvSpPr>
      <dsp:spPr>
        <a:xfrm>
          <a:off x="2709090" y="439616"/>
          <a:ext cx="2364765" cy="1241653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hlinkClick xmlns:r="http://schemas.openxmlformats.org/officeDocument/2006/relationships" r:id="rId1" action="ppaction://hlinkfile"/>
            </a:rPr>
            <a:t>Кружок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hlinkClick xmlns:r="http://schemas.openxmlformats.org/officeDocument/2006/relationships" r:id="rId1" action="ppaction://hlinkfile"/>
            </a:rPr>
            <a:t> «Географическое краеведение»</a:t>
          </a:r>
          <a:endParaRPr lang="ru-RU" sz="1600" b="1" i="1" kern="1200" dirty="0"/>
        </a:p>
      </dsp:txBody>
      <dsp:txXfrm>
        <a:off x="3024401" y="605174"/>
        <a:ext cx="1734143" cy="910537"/>
      </dsp:txXfrm>
    </dsp:sp>
    <dsp:sp modelId="{8D8F8B48-C939-4515-9912-EAEB245D90D8}">
      <dsp:nvSpPr>
        <dsp:cNvPr id="0" name=""/>
        <dsp:cNvSpPr/>
      </dsp:nvSpPr>
      <dsp:spPr>
        <a:xfrm>
          <a:off x="7885250" y="2302856"/>
          <a:ext cx="858537" cy="739743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90D03-3BA4-4C6B-8853-94FD7638D7BE}">
      <dsp:nvSpPr>
        <dsp:cNvPr id="0" name=""/>
        <dsp:cNvSpPr/>
      </dsp:nvSpPr>
      <dsp:spPr>
        <a:xfrm>
          <a:off x="5553993" y="997135"/>
          <a:ext cx="2612460" cy="604702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i="1" kern="1200" dirty="0">
              <a:hlinkClick xmlns:r="http://schemas.openxmlformats.org/officeDocument/2006/relationships" r:id="rId2" action="ppaction://hlinkpres?slideindex=1&amp;slidetitle="/>
            </a:rPr>
            <a:t>Природоохранная деятельность</a:t>
          </a:r>
          <a:endParaRPr lang="ru-RU" altLang="ru-RU" sz="1600" b="1" i="1" kern="1200" dirty="0"/>
        </a:p>
      </dsp:txBody>
      <dsp:txXfrm>
        <a:off x="5829286" y="1060857"/>
        <a:ext cx="2061874" cy="477258"/>
      </dsp:txXfrm>
    </dsp:sp>
    <dsp:sp modelId="{FDFA023C-B556-4B7E-8DFA-11D69F775498}">
      <dsp:nvSpPr>
        <dsp:cNvPr id="0" name=""/>
        <dsp:cNvSpPr/>
      </dsp:nvSpPr>
      <dsp:spPr>
        <a:xfrm flipV="1">
          <a:off x="7655069" y="5142654"/>
          <a:ext cx="858537" cy="406807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DF728-9037-47E4-9852-3C882838FB02}">
      <dsp:nvSpPr>
        <dsp:cNvPr id="0" name=""/>
        <dsp:cNvSpPr/>
      </dsp:nvSpPr>
      <dsp:spPr>
        <a:xfrm>
          <a:off x="5814825" y="3043976"/>
          <a:ext cx="2143307" cy="1711683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hlinkClick xmlns:r="http://schemas.openxmlformats.org/officeDocument/2006/relationships" r:id="rId3" action="ppaction://hlinkpres?slideindex=1&amp;slidetitle="/>
            </a:rPr>
            <a:t>Активное участие в конкурсах  разного уровня</a:t>
          </a:r>
          <a:endParaRPr lang="ru-RU" sz="1600" b="1" i="1" kern="1200" dirty="0"/>
        </a:p>
      </dsp:txBody>
      <dsp:txXfrm>
        <a:off x="6156443" y="3316798"/>
        <a:ext cx="1460071" cy="1166039"/>
      </dsp:txXfrm>
    </dsp:sp>
    <dsp:sp modelId="{1C385932-4CAF-4D14-AF18-C69031521C70}">
      <dsp:nvSpPr>
        <dsp:cNvPr id="0" name=""/>
        <dsp:cNvSpPr/>
      </dsp:nvSpPr>
      <dsp:spPr>
        <a:xfrm>
          <a:off x="696895" y="4809718"/>
          <a:ext cx="858537" cy="739743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44381-C982-4C30-8475-4CFC642DB242}">
      <dsp:nvSpPr>
        <dsp:cNvPr id="0" name=""/>
        <dsp:cNvSpPr/>
      </dsp:nvSpPr>
      <dsp:spPr>
        <a:xfrm>
          <a:off x="5088494" y="0"/>
          <a:ext cx="1864750" cy="704884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baseline="0" dirty="0">
              <a:hlinkClick xmlns:r="http://schemas.openxmlformats.org/officeDocument/2006/relationships" r:id="rId4" action="ppaction://hlinkpres?slideindex=1&amp;slidetitle="/>
            </a:rPr>
            <a:t>Просветительская работа</a:t>
          </a:r>
          <a:endParaRPr lang="ru-RU" sz="1600" b="1" i="1" kern="1200" dirty="0"/>
        </a:p>
      </dsp:txBody>
      <dsp:txXfrm>
        <a:off x="5311018" y="84115"/>
        <a:ext cx="1419702" cy="536654"/>
      </dsp:txXfrm>
    </dsp:sp>
    <dsp:sp modelId="{083CFC8B-115F-465B-B188-EB144433EF70}">
      <dsp:nvSpPr>
        <dsp:cNvPr id="0" name=""/>
        <dsp:cNvSpPr/>
      </dsp:nvSpPr>
      <dsp:spPr>
        <a:xfrm>
          <a:off x="1170335" y="3233560"/>
          <a:ext cx="858537" cy="739743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A3D17-EEBF-4A9A-B71C-330BD8CEC34D}">
      <dsp:nvSpPr>
        <dsp:cNvPr id="0" name=""/>
        <dsp:cNvSpPr/>
      </dsp:nvSpPr>
      <dsp:spPr>
        <a:xfrm>
          <a:off x="419775" y="3045159"/>
          <a:ext cx="2025100" cy="1638491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hlinkClick xmlns:r="http://schemas.openxmlformats.org/officeDocument/2006/relationships" r:id="" action="ppaction://noaction"/>
            </a:rPr>
            <a:t>Реализация  проектов</a:t>
          </a:r>
          <a:endParaRPr lang="ru-RU" sz="1600" b="1" i="1" kern="1200" dirty="0"/>
        </a:p>
      </dsp:txBody>
      <dsp:txXfrm>
        <a:off x="744572" y="3307950"/>
        <a:ext cx="1375506" cy="1112909"/>
      </dsp:txXfrm>
    </dsp:sp>
    <dsp:sp modelId="{1CBF8795-D831-4892-B4F1-13BEB0FA6AC9}">
      <dsp:nvSpPr>
        <dsp:cNvPr id="0" name=""/>
        <dsp:cNvSpPr/>
      </dsp:nvSpPr>
      <dsp:spPr>
        <a:xfrm>
          <a:off x="650146" y="451846"/>
          <a:ext cx="1969941" cy="68831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hlinkClick xmlns:r="http://schemas.openxmlformats.org/officeDocument/2006/relationships" r:id="rId5" action="ppaction://hlinkfile"/>
            </a:rPr>
            <a:t>Экскурсии</a:t>
          </a:r>
          <a:endParaRPr lang="ru-RU" sz="1600" b="1" i="1" kern="1200" dirty="0"/>
        </a:p>
      </dsp:txBody>
      <dsp:txXfrm>
        <a:off x="879858" y="532110"/>
        <a:ext cx="1510517" cy="527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642FA8E-D11F-40F5-B47A-4C5E52C33A60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75C84C-8A86-470F-87DA-A9976F209F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1585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5C84C-8A86-470F-87DA-A9976F209F61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07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5C84C-8A86-470F-87DA-A9976F209F61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12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84DF2AD-BD9C-49CF-B14A-D55FC74BE846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72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1B6F-4ED3-42A3-89F6-E0695B725433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DFDC9-687A-4C7E-8E60-1C975B1CB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698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D8BE-620E-4AA9-972A-591121CE05C0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BFDED-F52B-43FF-A0FE-A7F186BAD8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8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96FB-992F-4015-8120-BE4071E0C55D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F526D-B2A4-44DC-921E-48D70D2BF1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79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9BB60-99B0-4689-8F4C-492E9727191B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52244-C549-4AE1-8C52-AE9ED59374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80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0EE1-2C4D-42BF-A692-254A035897B3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06B3B-F709-42F4-A10E-FF550312B4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4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987D8-7331-4744-8F37-6165CC1325BD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A9D07-3C10-467F-925F-B8223DA43C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411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F7246-673B-430C-AB3E-BC8385D532AB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D37CE-D270-4A11-84A1-41AD67C97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469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58DC-057C-4E57-A24C-48EA0141E1C8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2E3E7-5BD8-4AC0-A3DB-97FB8538CE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75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9129-600F-4090-AD98-BE2382EC62E9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CAC5B-FEA6-4CE8-88AF-E3D22FB3E3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7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C99E-21C7-4A8C-842E-5CA961122630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06D07-23B1-4E09-9BC1-15A3EC4387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93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9E71-D666-43C3-B5CA-DDEA174A91E5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E5B30-6E22-4A71-9489-A515A6488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60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1B06F2-E5EA-40FB-89FD-733B55C99A5B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93602BA-8CCC-4ACB-AEBA-D1DF782AB1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9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38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image" Target="../media/image43.jpe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slide" Target="slide18.xml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openxmlformats.org/officeDocument/2006/relationships/image" Target="../media/image80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79.jpeg"/><Relationship Id="rId5" Type="http://schemas.openxmlformats.org/officeDocument/2006/relationships/image" Target="../media/image74.jpeg"/><Relationship Id="rId10" Type="http://schemas.openxmlformats.org/officeDocument/2006/relationships/slide" Target="slide17.xml"/><Relationship Id="rId4" Type="http://schemas.openxmlformats.org/officeDocument/2006/relationships/image" Target="../media/image73.jpe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513" y="333375"/>
            <a:ext cx="60483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Учитель географии </a:t>
            </a:r>
          </a:p>
          <a:p>
            <a:pPr algn="ctr" eaLnBrk="1" hangingPunct="1">
              <a:defRPr/>
            </a:pPr>
            <a:r>
              <a:rPr lang="ru-RU" altLang="ru-RU" sz="24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 Горячева Людмила Павловна</a:t>
            </a:r>
            <a:br>
              <a:rPr lang="ru-RU" altLang="ru-RU" sz="2400" b="1" i="1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endParaRPr lang="ru-RU" sz="2400" b="1" i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6556" y="1314921"/>
            <a:ext cx="3816424" cy="46170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МБОУ «Школа №1»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г. Семёнов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</a:rPr>
              <a:t>Образование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:    высшее ( НГПУ)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</a:rPr>
              <a:t>Стаж работы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:   26 лет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</a:rPr>
              <a:t>Квалификационная категория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-высшая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</a:rPr>
              <a:t>Моё педагогическое  кредо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: Настоящий учитель тот,  кто способен спуститься с высот своих знаний до незнания ученика  и  вместе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 ним совершить восхождение.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9" name="Picture 2" descr="F:\сайт 7 Б 2\№1\IMG_20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33" y="5195368"/>
            <a:ext cx="2309812" cy="1298625"/>
          </a:xfrm>
          <a:prstGeom prst="rect">
            <a:avLst/>
          </a:prstGeom>
          <a:solidFill>
            <a:srgbClr val="6C000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80" name="Picture 8" descr="C:\Users\Психолог\Desktop\3._semenov._vez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13" y="73149"/>
            <a:ext cx="1584325" cy="2535237"/>
          </a:xfrm>
          <a:prstGeom prst="rect">
            <a:avLst/>
          </a:prstGeom>
          <a:solidFill>
            <a:srgbClr val="6C000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4374" y="2736286"/>
            <a:ext cx="2309812" cy="193899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«Познать свой край,  изучить его – значит полюбить его еще более глубоко»     А.С. Барков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8B90E7-293F-445B-9725-086822018D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50" y="1874389"/>
            <a:ext cx="2326216" cy="34980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D98D9BD-102F-4F4A-A155-5F79B07666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125037"/>
              </p:ext>
            </p:extLst>
          </p:nvPr>
        </p:nvGraphicFramePr>
        <p:xfrm>
          <a:off x="683568" y="404664"/>
          <a:ext cx="777686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943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2"/>
          <p:cNvSpPr>
            <a:spLocks noChangeArrowheads="1"/>
          </p:cNvSpPr>
          <p:nvPr/>
        </p:nvSpPr>
        <p:spPr bwMode="auto">
          <a:xfrm>
            <a:off x="1691680" y="108501"/>
            <a:ext cx="653108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itchFamily="18" charset="0"/>
                <a:cs typeface="Calibri" pitchFamily="34" charset="0"/>
              </a:rPr>
              <a:t>Научно- исследовательская деятельность</a:t>
            </a:r>
            <a:r>
              <a:rPr lang="ru-RU" altLang="ru-RU" sz="1800" b="1" dirty="0">
                <a:solidFill>
                  <a:srgbClr val="984807"/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ru-RU" altLang="ru-RU" sz="1800" b="1" dirty="0">
              <a:solidFill>
                <a:srgbClr val="984807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pic>
        <p:nvPicPr>
          <p:cNvPr id="32773" name="Picture 5" descr="C:\Users\Азм\Desktop\100_38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715" y="3818300"/>
            <a:ext cx="1298575" cy="9747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1F93278-1407-4F58-BE0E-21BE62154E9C}"/>
              </a:ext>
            </a:extLst>
          </p:cNvPr>
          <p:cNvGraphicFramePr>
            <a:graphicFrameLocks noGrp="1"/>
          </p:cNvGraphicFramePr>
          <p:nvPr/>
        </p:nvGraphicFramePr>
        <p:xfrm>
          <a:off x="53752" y="908720"/>
          <a:ext cx="9036495" cy="4544130"/>
        </p:xfrm>
        <a:graphic>
          <a:graphicData uri="http://schemas.openxmlformats.org/drawingml/2006/table">
            <a:tbl>
              <a:tblPr firstRow="1" firstCol="1" bandRow="1"/>
              <a:tblGrid>
                <a:gridCol w="971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Уч.года</a:t>
                      </a:r>
                      <a:endParaRPr lang="ru-RU" sz="18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исследовательской работы</a:t>
                      </a:r>
                      <a:endParaRPr lang="ru-RU" sz="18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8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«ФОК «Арена, возможности и перспективы развития». Горячева Елизавета, 5 класс</a:t>
                      </a: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 в окружной научно- практической конференции «Ступень в будущее»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48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2018-2019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«Вклад школьников разных поколений в природоохранную деятельность </a:t>
                      </a:r>
                      <a:r>
                        <a:rPr lang="ru-RU" sz="1600" dirty="0" err="1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г.о.Семёновский</a:t>
                      </a: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Сорина Алина, 10 </a:t>
                      </a:r>
                      <a:r>
                        <a:rPr lang="ru-RU" sz="1600" dirty="0" err="1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место в окружной научно- практической конференции «Ступень в будущее»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 страже воды круглый год», Сорина Алина, 10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Лауреат </a:t>
                      </a:r>
                      <a:r>
                        <a:rPr lang="en-US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VII</a:t>
                      </a: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очно- заочной областной научно- практической конференции «Человек и окружающая среда»</a:t>
                      </a: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«Птица года- </a:t>
                      </a:r>
                      <a:r>
                        <a:rPr lang="ru-RU" sz="1600" dirty="0" err="1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Буроголовая</a:t>
                      </a: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гаичка»,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Рыжова Алина, 10 класс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3 степени в  </a:t>
                      </a:r>
                      <a:r>
                        <a:rPr lang="en-US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VII</a:t>
                      </a: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очно- заочной областной научно- практической конференции «Человек и окружающая среда»</a:t>
                      </a: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2021-2022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«Лес – не только наше богатство, но и площадка для научных исследований», </a:t>
                      </a:r>
                      <a:r>
                        <a:rPr lang="ru-RU" sz="1600" dirty="0" err="1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Керичева</a:t>
                      </a: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Виктория, 6 класс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C150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место в окружной научно- практической конференции «Ступень в будущее»</a:t>
                      </a:r>
                      <a:endParaRPr lang="ru-RU" sz="1600" dirty="0">
                        <a:solidFill>
                          <a:srgbClr val="2C150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83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C6A4948-ACC4-420F-8BA9-9A1C940EBBB0}"/>
              </a:ext>
            </a:extLst>
          </p:cNvPr>
          <p:cNvSpPr txBox="1"/>
          <p:nvPr/>
        </p:nvSpPr>
        <p:spPr>
          <a:xfrm>
            <a:off x="2051720" y="260648"/>
            <a:ext cx="6624736" cy="899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государственной (итоговой) аттестации</a:t>
            </a:r>
            <a:endParaRPr lang="ru-RU" sz="2000" u="sng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географии в 11 классе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(ЕГЭ)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E00ED443-4170-41E4-8C65-691797CAE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61429"/>
              </p:ext>
            </p:extLst>
          </p:nvPr>
        </p:nvGraphicFramePr>
        <p:xfrm>
          <a:off x="467544" y="1409998"/>
          <a:ext cx="8208912" cy="1211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277">
                  <a:extLst>
                    <a:ext uri="{9D8B030D-6E8A-4147-A177-3AD203B41FA5}">
                      <a16:colId xmlns:a16="http://schemas.microsoft.com/office/drawing/2014/main" val="3501729911"/>
                    </a:ext>
                  </a:extLst>
                </a:gridCol>
                <a:gridCol w="919341">
                  <a:extLst>
                    <a:ext uri="{9D8B030D-6E8A-4147-A177-3AD203B41FA5}">
                      <a16:colId xmlns:a16="http://schemas.microsoft.com/office/drawing/2014/main" val="191617035"/>
                    </a:ext>
                  </a:extLst>
                </a:gridCol>
                <a:gridCol w="1737822">
                  <a:extLst>
                    <a:ext uri="{9D8B030D-6E8A-4147-A177-3AD203B41FA5}">
                      <a16:colId xmlns:a16="http://schemas.microsoft.com/office/drawing/2014/main" val="2306257420"/>
                    </a:ext>
                  </a:extLst>
                </a:gridCol>
                <a:gridCol w="1886881">
                  <a:extLst>
                    <a:ext uri="{9D8B030D-6E8A-4147-A177-3AD203B41FA5}">
                      <a16:colId xmlns:a16="http://schemas.microsoft.com/office/drawing/2014/main" val="1789889788"/>
                    </a:ext>
                  </a:extLst>
                </a:gridCol>
                <a:gridCol w="1897591">
                  <a:extLst>
                    <a:ext uri="{9D8B030D-6E8A-4147-A177-3AD203B41FA5}">
                      <a16:colId xmlns:a16="http://schemas.microsoft.com/office/drawing/2014/main" val="3052580992"/>
                    </a:ext>
                  </a:extLst>
                </a:gridCol>
              </a:tblGrid>
              <a:tr h="854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Учебный год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Кол-во человек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Средний балл у учащихся школы №1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Средний балл по Нижегородской области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Средний балл по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России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320276"/>
                  </a:ext>
                </a:extLst>
              </a:tr>
              <a:tr h="344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2017-2018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65, 29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61, 23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7575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248D605-8B33-4B4A-AFDB-13274B7ED51E}"/>
              </a:ext>
            </a:extLst>
          </p:cNvPr>
          <p:cNvSpPr txBox="1"/>
          <p:nvPr/>
        </p:nvSpPr>
        <p:spPr>
          <a:xfrm>
            <a:off x="1907704" y="2535245"/>
            <a:ext cx="7200800" cy="1798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800" b="1" u="sng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государственной (итоговой) аттестации</a:t>
            </a:r>
            <a:endParaRPr lang="ru-RU" sz="2000" b="1" u="sng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географии в 9 классе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(ОГЭ)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A3C07EFF-B786-4CE4-9127-4AA5F2861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684573"/>
              </p:ext>
            </p:extLst>
          </p:nvPr>
        </p:nvGraphicFramePr>
        <p:xfrm>
          <a:off x="323528" y="4261227"/>
          <a:ext cx="8208912" cy="2196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024">
                  <a:extLst>
                    <a:ext uri="{9D8B030D-6E8A-4147-A177-3AD203B41FA5}">
                      <a16:colId xmlns:a16="http://schemas.microsoft.com/office/drawing/2014/main" val="3435575287"/>
                    </a:ext>
                  </a:extLst>
                </a:gridCol>
                <a:gridCol w="6344888">
                  <a:extLst>
                    <a:ext uri="{9D8B030D-6E8A-4147-A177-3AD203B41FA5}">
                      <a16:colId xmlns:a16="http://schemas.microsoft.com/office/drawing/2014/main" val="3232036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Учебный год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Количество учащихся, выбравших  географию для сдачи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383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2017-2018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39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018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2018-2019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306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Экзамен отменён в связи с пандемией Ковид 19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18178"/>
                  </a:ext>
                </a:extLst>
              </a:tr>
              <a:tr h="89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2020-2021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Экзамен отменён в связи с пандемией Ковид 19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406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2021-2022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40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4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991A469-5A6B-444B-ABCE-093C9FAF5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77063"/>
              </p:ext>
            </p:extLst>
          </p:nvPr>
        </p:nvGraphicFramePr>
        <p:xfrm>
          <a:off x="827584" y="1340768"/>
          <a:ext cx="7766519" cy="1666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060">
                  <a:extLst>
                    <a:ext uri="{9D8B030D-6E8A-4147-A177-3AD203B41FA5}">
                      <a16:colId xmlns:a16="http://schemas.microsoft.com/office/drawing/2014/main" val="1259365004"/>
                    </a:ext>
                  </a:extLst>
                </a:gridCol>
                <a:gridCol w="1328888">
                  <a:extLst>
                    <a:ext uri="{9D8B030D-6E8A-4147-A177-3AD203B41FA5}">
                      <a16:colId xmlns:a16="http://schemas.microsoft.com/office/drawing/2014/main" val="2731802048"/>
                    </a:ext>
                  </a:extLst>
                </a:gridCol>
                <a:gridCol w="536538">
                  <a:extLst>
                    <a:ext uri="{9D8B030D-6E8A-4147-A177-3AD203B41FA5}">
                      <a16:colId xmlns:a16="http://schemas.microsoft.com/office/drawing/2014/main" val="3716021131"/>
                    </a:ext>
                  </a:extLst>
                </a:gridCol>
                <a:gridCol w="528233">
                  <a:extLst>
                    <a:ext uri="{9D8B030D-6E8A-4147-A177-3AD203B41FA5}">
                      <a16:colId xmlns:a16="http://schemas.microsoft.com/office/drawing/2014/main" val="1285085247"/>
                    </a:ext>
                  </a:extLst>
                </a:gridCol>
                <a:gridCol w="528233">
                  <a:extLst>
                    <a:ext uri="{9D8B030D-6E8A-4147-A177-3AD203B41FA5}">
                      <a16:colId xmlns:a16="http://schemas.microsoft.com/office/drawing/2014/main" val="3070527899"/>
                    </a:ext>
                  </a:extLst>
                </a:gridCol>
                <a:gridCol w="528233">
                  <a:extLst>
                    <a:ext uri="{9D8B030D-6E8A-4147-A177-3AD203B41FA5}">
                      <a16:colId xmlns:a16="http://schemas.microsoft.com/office/drawing/2014/main" val="465207223"/>
                    </a:ext>
                  </a:extLst>
                </a:gridCol>
                <a:gridCol w="1437511">
                  <a:extLst>
                    <a:ext uri="{9D8B030D-6E8A-4147-A177-3AD203B41FA5}">
                      <a16:colId xmlns:a16="http://schemas.microsoft.com/office/drawing/2014/main" val="377427470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642186266"/>
                    </a:ext>
                  </a:extLst>
                </a:gridCol>
              </a:tblGrid>
              <a:tr h="1042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Учебный год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Кол-во человек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«5»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«4»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«3»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«2»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Качество (%) по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школе №1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Качество (%) по Нижегородской области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66838"/>
                  </a:ext>
                </a:extLst>
              </a:tr>
              <a:tr h="226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2017-2018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39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0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20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20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64</a:t>
                      </a:r>
                      <a:endParaRPr lang="ru-RU" sz="20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56,6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754918"/>
                  </a:ext>
                </a:extLst>
              </a:tr>
              <a:tr h="226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2018-2019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69,77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57,2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599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ACD7603-CA06-40D0-B35A-C20C6E3CB5B1}"/>
              </a:ext>
            </a:extLst>
          </p:cNvPr>
          <p:cNvSpPr txBox="1"/>
          <p:nvPr/>
        </p:nvSpPr>
        <p:spPr>
          <a:xfrm>
            <a:off x="1619672" y="116632"/>
            <a:ext cx="7272808" cy="892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(итоговой) аттестации</a:t>
            </a:r>
            <a:endParaRPr lang="ru-RU" sz="2000" b="1" u="sng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географии в 9 классе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(ОГЭ)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CBE1FCF-EF1A-4AA3-98C1-DB0822EC8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637716"/>
              </p:ext>
            </p:extLst>
          </p:nvPr>
        </p:nvGraphicFramePr>
        <p:xfrm>
          <a:off x="12616" y="3140968"/>
          <a:ext cx="3885011" cy="304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7F7B5CB-29E9-4279-8220-810420541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086315"/>
              </p:ext>
            </p:extLst>
          </p:nvPr>
        </p:nvGraphicFramePr>
        <p:xfrm>
          <a:off x="3995936" y="3338248"/>
          <a:ext cx="4851190" cy="318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214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44941823"/>
              </p:ext>
            </p:extLst>
          </p:nvPr>
        </p:nvGraphicFramePr>
        <p:xfrm>
          <a:off x="169101" y="649507"/>
          <a:ext cx="8748649" cy="554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верх 2"/>
          <p:cNvSpPr/>
          <p:nvPr/>
        </p:nvSpPr>
        <p:spPr>
          <a:xfrm>
            <a:off x="4211638" y="1916113"/>
            <a:ext cx="720725" cy="79216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верх 3">
            <a:hlinkClick r:id="" action="ppaction://noaction"/>
          </p:cNvPr>
          <p:cNvSpPr/>
          <p:nvPr/>
        </p:nvSpPr>
        <p:spPr>
          <a:xfrm rot="4082831">
            <a:off x="5564982" y="2609056"/>
            <a:ext cx="736600" cy="814387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 rot="14336327">
            <a:off x="3242052" y="3809481"/>
            <a:ext cx="685800" cy="820738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верх 5">
            <a:hlinkClick r:id="" action="ppaction://noaction"/>
          </p:cNvPr>
          <p:cNvSpPr/>
          <p:nvPr/>
        </p:nvSpPr>
        <p:spPr>
          <a:xfrm rot="10800000">
            <a:off x="4127278" y="4258469"/>
            <a:ext cx="720725" cy="863600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верх 6">
            <a:hlinkClick r:id="" action="ppaction://noaction"/>
          </p:cNvPr>
          <p:cNvSpPr/>
          <p:nvPr/>
        </p:nvSpPr>
        <p:spPr>
          <a:xfrm rot="7572714">
            <a:off x="5166157" y="3813703"/>
            <a:ext cx="684212" cy="863600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верх 7">
            <a:hlinkClick r:id="" action="ppaction://noaction"/>
          </p:cNvPr>
          <p:cNvSpPr/>
          <p:nvPr/>
        </p:nvSpPr>
        <p:spPr>
          <a:xfrm rot="18286701">
            <a:off x="2931724" y="2258218"/>
            <a:ext cx="640046" cy="900113"/>
          </a:xfrm>
          <a:prstGeom prst="upArrow">
            <a:avLst>
              <a:gd name="adj1" fmla="val 50000"/>
              <a:gd name="adj2" fmla="val 4760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226" name="Picture 16" descr="C:\Users\Азм\Desktop\Экоурок фото\P_20161022_11243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7763" y="2859087"/>
            <a:ext cx="1535112" cy="94773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8" descr="C:\Users\Азм\Desktop\Фото и видео к аттестации\Новая папка\IMG_20180430_11242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638" y="5651500"/>
            <a:ext cx="1744662" cy="105886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5" descr="C:\Users\Пользователь\Desktop\РМО 2014-2015\фото зам. директоров\Дни защиты от экол.опасности 2014\100_16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4102100"/>
            <a:ext cx="1570038" cy="117633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9" descr="C:\Users\Азм\Desktop\Фото и видео к аттестации\Новая папка\IMG_20180508_08225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7" y="2401997"/>
            <a:ext cx="1589088" cy="11080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Азм\Desktop\Аттестация\фото эколог. кружок\DSC_047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15888"/>
            <a:ext cx="1622425" cy="108108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C:\Users\Азм\Desktop\1_Экоцентр Керженского заповедника. Фото - Алёна Хан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2613" y="5667375"/>
            <a:ext cx="1693862" cy="10763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D:\фото( разное)\Фото Л.П\IMG_2340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7" y="636160"/>
            <a:ext cx="1597025" cy="8985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Азм\Desktop\Экоурок фото\P_20161022_113047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188" y="4987925"/>
            <a:ext cx="1449387" cy="119221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C:\Users\Азм\Desktop\IMG_20180306_14010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7763" y="1511300"/>
            <a:ext cx="1535112" cy="11144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9" name="TextBox 8"/>
          <p:cNvSpPr txBox="1">
            <a:spLocks noChangeArrowheads="1"/>
          </p:cNvSpPr>
          <p:nvPr/>
        </p:nvSpPr>
        <p:spPr bwMode="auto">
          <a:xfrm>
            <a:off x="2928938" y="968375"/>
            <a:ext cx="63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hlinkClick r:id="" action="ppaction://noaction"/>
              </a:rPr>
              <a:t>6 кл</a:t>
            </a:r>
            <a:r>
              <a:rPr lang="ru-RU" altLang="ru-RU"/>
              <a:t>.</a:t>
            </a:r>
          </a:p>
        </p:txBody>
      </p:sp>
      <p:sp>
        <p:nvSpPr>
          <p:cNvPr id="10260" name="TextBox 9"/>
          <p:cNvSpPr txBox="1">
            <a:spLocks noChangeArrowheads="1"/>
          </p:cNvSpPr>
          <p:nvPr/>
        </p:nvSpPr>
        <p:spPr bwMode="auto">
          <a:xfrm>
            <a:off x="5538214" y="1154101"/>
            <a:ext cx="636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hlinkClick r:id="" action="ppaction://noaction"/>
              </a:rPr>
              <a:t>7 кл.</a:t>
            </a:r>
            <a:endParaRPr lang="ru-RU" altLang="ru-RU"/>
          </a:p>
        </p:txBody>
      </p:sp>
      <p:sp>
        <p:nvSpPr>
          <p:cNvPr id="10261" name="TextBox 10"/>
          <p:cNvSpPr txBox="1">
            <a:spLocks noChangeArrowheads="1"/>
          </p:cNvSpPr>
          <p:nvPr/>
        </p:nvSpPr>
        <p:spPr bwMode="auto">
          <a:xfrm>
            <a:off x="7740650" y="784225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hlinkClick r:id="" action="ppaction://noaction"/>
              </a:rPr>
              <a:t>8 </a:t>
            </a:r>
            <a:r>
              <a:rPr lang="ru-RU" altLang="ru-RU" dirty="0" err="1">
                <a:hlinkClick r:id="" action="ppaction://noaction"/>
              </a:rPr>
              <a:t>кл</a:t>
            </a:r>
            <a:r>
              <a:rPr lang="ru-RU" altLang="ru-RU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14802013"/>
              </p:ext>
            </p:extLst>
          </p:nvPr>
        </p:nvGraphicFramePr>
        <p:xfrm>
          <a:off x="134717" y="312858"/>
          <a:ext cx="8748649" cy="554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верх 2"/>
          <p:cNvSpPr/>
          <p:nvPr/>
        </p:nvSpPr>
        <p:spPr>
          <a:xfrm>
            <a:off x="4356100" y="2127250"/>
            <a:ext cx="395288" cy="792163"/>
          </a:xfrm>
          <a:prstGeom prst="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Стрелка вверх 6">
            <a:hlinkClick r:id="" action="ppaction://noaction"/>
          </p:cNvPr>
          <p:cNvSpPr/>
          <p:nvPr/>
        </p:nvSpPr>
        <p:spPr>
          <a:xfrm rot="5400000">
            <a:off x="5687219" y="3674269"/>
            <a:ext cx="436562" cy="863600"/>
          </a:xfrm>
          <a:prstGeom prst="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Стрелка вверх 7">
            <a:hlinkClick r:id="" action="ppaction://noaction"/>
          </p:cNvPr>
          <p:cNvSpPr/>
          <p:nvPr/>
        </p:nvSpPr>
        <p:spPr>
          <a:xfrm rot="16200000">
            <a:off x="2862263" y="3667125"/>
            <a:ext cx="433387" cy="881063"/>
          </a:xfrm>
          <a:prstGeom prst="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0250" name="Picture 2" descr="C:\Users\Азм\Desktop\Фото и видео к аттестации\IMG_333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100263"/>
            <a:ext cx="1395412" cy="11525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3" descr="C:\Users\Азм\Desktop\Фото и видео к аттестации\IMG_331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5364163"/>
            <a:ext cx="1919288" cy="10795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4" descr="C:\Users\Азм\Desktop\Аттестация\фото эколог. кружок\DSC_056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100263"/>
            <a:ext cx="1549400" cy="118903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5" descr="C:\Users\Азм\Desktop\Аттестация\фото эколог. кружок\DSC_051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272088"/>
            <a:ext cx="1927225" cy="14065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6" descr="C:\Users\Азм\Desktop\Фото и видео к аттестации\посадка сосен в линде\IMG_080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75" y="2271713"/>
            <a:ext cx="1250950" cy="8096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7" descr="C:\Users\Азм\Desktop\фото для презентац\IMG_20180615_102008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038" y="5313363"/>
            <a:ext cx="1892300" cy="14192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8" descr="D:\Экология\IMG_3769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938" y="5380038"/>
            <a:ext cx="1887537" cy="106045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C:\Users\Азм\Desktop\Аттестация\фото эколог. кружок\DSC_0497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115888"/>
            <a:ext cx="1706562" cy="113823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C:\Users\Азм\Desktop\Аттестация\фото эколог. кружок\DSC_049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200" y="2386013"/>
            <a:ext cx="1254125" cy="83661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08" y="103420"/>
            <a:ext cx="669674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РЕЗУЛЬТАТИВНОСТЬ ПРОФЕССИОНАЛЬНОЙ  ПЕДАГОГИЧЕСКОЙ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ДЕЯТЕЛЬНОСТИ  И  ДОСТИГНУТЫЕ  РЕЗУЛЬТАТЫ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3113" y="1611313"/>
            <a:ext cx="3097212" cy="64611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Проведение Всероссийских экологических уроков</a:t>
            </a:r>
          </a:p>
        </p:txBody>
      </p:sp>
      <p:sp>
        <p:nvSpPr>
          <p:cNvPr id="10" name="Стрелка вверх 9">
            <a:hlinkClick r:id="" action="ppaction://noaction"/>
          </p:cNvPr>
          <p:cNvSpPr/>
          <p:nvPr/>
        </p:nvSpPr>
        <p:spPr>
          <a:xfrm rot="7572714">
            <a:off x="6269832" y="840581"/>
            <a:ext cx="265112" cy="758825"/>
          </a:xfrm>
          <a:prstGeom prst="upArrow">
            <a:avLst>
              <a:gd name="adj1" fmla="val 69561"/>
              <a:gd name="adj2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4336327">
            <a:off x="2168526" y="809625"/>
            <a:ext cx="366712" cy="820737"/>
          </a:xfrm>
          <a:prstGeom prst="upArrow">
            <a:avLst>
              <a:gd name="adj1" fmla="val 50000"/>
              <a:gd name="adj2" fmla="val 5002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486400" y="1955800"/>
            <a:ext cx="268288" cy="330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25" name="Picture 37" descr="C:\Users\Азм\Desktop\Грамоты\14 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4350" y="2678113"/>
            <a:ext cx="700088" cy="1003300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flipH="1">
            <a:off x="4292600" y="2284413"/>
            <a:ext cx="158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Хранители воды</a:t>
            </a:r>
          </a:p>
        </p:txBody>
      </p:sp>
      <p:pic>
        <p:nvPicPr>
          <p:cNvPr id="12326" name="Picture 38" descr="C:\Users\Азм\Desktop\Грамоты\10 0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0350" y="3195638"/>
            <a:ext cx="709613" cy="1146175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 стрелкой 27"/>
          <p:cNvCxnSpPr/>
          <p:nvPr/>
        </p:nvCxnSpPr>
        <p:spPr>
          <a:xfrm flipH="1">
            <a:off x="6142038" y="2371725"/>
            <a:ext cx="101600" cy="3111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24438" y="2592388"/>
            <a:ext cx="170338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Как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экологично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жить в мегаполисе</a:t>
            </a:r>
          </a:p>
        </p:txBody>
      </p:sp>
      <p:pic>
        <p:nvPicPr>
          <p:cNvPr id="12327" name="Picture 39" descr="C:\Users\Азм\Desktop\Грамоты\08 0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8413" y="3546475"/>
            <a:ext cx="757237" cy="1171575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31"/>
          <p:cNvCxnSpPr>
            <a:endCxn id="12320" idx="0"/>
          </p:cNvCxnSpPr>
          <p:nvPr/>
        </p:nvCxnSpPr>
        <p:spPr>
          <a:xfrm flipH="1">
            <a:off x="6864350" y="2470150"/>
            <a:ext cx="47625" cy="5873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0" name="TextBox 12319"/>
          <p:cNvSpPr txBox="1"/>
          <p:nvPr/>
        </p:nvSpPr>
        <p:spPr>
          <a:xfrm>
            <a:off x="6253163" y="3057525"/>
            <a:ext cx="1222375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Лес и климат</a:t>
            </a:r>
          </a:p>
        </p:txBody>
      </p:sp>
      <p:pic>
        <p:nvPicPr>
          <p:cNvPr id="12328" name="Picture 40" descr="C:\Users\Азм\Desktop\Грамоты\11 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538" y="3467100"/>
            <a:ext cx="765175" cy="1182688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>
            <a:off x="8540750" y="2447925"/>
            <a:ext cx="146050" cy="32702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681913" y="2341563"/>
            <a:ext cx="53975" cy="4254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2" name="TextBox 12321"/>
          <p:cNvSpPr txBox="1"/>
          <p:nvPr/>
        </p:nvSpPr>
        <p:spPr>
          <a:xfrm>
            <a:off x="7164388" y="2763838"/>
            <a:ext cx="132397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День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Чёрного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моря</a:t>
            </a:r>
          </a:p>
        </p:txBody>
      </p:sp>
      <p:pic>
        <p:nvPicPr>
          <p:cNvPr id="12336" name="Picture 41" descr="C:\Users\Азм\Desktop\Грамоты\16 00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5650" y="3332163"/>
            <a:ext cx="715963" cy="1030287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37" name="TextBox 12336"/>
          <p:cNvSpPr txBox="1"/>
          <p:nvPr/>
        </p:nvSpPr>
        <p:spPr>
          <a:xfrm flipH="1">
            <a:off x="7983538" y="2789238"/>
            <a:ext cx="10779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Разделяй с нами!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2075" y="1674813"/>
            <a:ext cx="3095625" cy="70788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hlinkClick r:id="" action="ppaction://noaction"/>
              </a:rPr>
              <a:t>Результативность участия в конкурсах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347" name="Picture 42" descr="C:\Users\Азм\Desktop\Грамоты\17 00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000" y="2419350"/>
            <a:ext cx="1223963" cy="1787525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8" name="Picture 43" descr="C:\Users\Азм\Desktop\Грамоты\15 00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2350" y="2747963"/>
            <a:ext cx="1198563" cy="1647825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9" name="Picture 44" descr="C:\Users\Азм\Desktop\Грамоты\Рыжова обл.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238" y="2987675"/>
            <a:ext cx="1135062" cy="156210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50" name="Picture 45" descr="C:\Users\Азм\Desktop\Грамоты\Сорина обл 0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4362450"/>
            <a:ext cx="1277937" cy="175895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F:\В газету\IMG_2795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025" y="973138"/>
            <a:ext cx="1720850" cy="102393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C:\Users\Пользователь\Desktop\7 Б\Фото с фотоаппарата 25.02.15\100_206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175" y="177800"/>
            <a:ext cx="1522413" cy="1143000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41" name="Picture 48" descr="C:\Users\Азм\Desktop\Аттестация\фото эколог. кружок\15.12.16\DSC_0382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4363" y="4448175"/>
            <a:ext cx="1277937" cy="134937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0" descr="C:\Users\Азм\Desktop\Аттестация\фото эколог. кружок\DSC_0470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425" y="5910263"/>
            <a:ext cx="1268413" cy="84613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8" name="Picture 34" descr="G:\1 001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9"/>
          <a:stretch/>
        </p:blipFill>
        <p:spPr bwMode="auto">
          <a:xfrm>
            <a:off x="963613" y="4727575"/>
            <a:ext cx="1316037" cy="17859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7" descr="C:\Users\Азм\Desktop\Грамоты\05 001.jp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7238" y="5048250"/>
            <a:ext cx="1208087" cy="1633538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813425" y="4875213"/>
            <a:ext cx="3238500" cy="92233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hlinkClick r:id="" action="ppaction://noaction"/>
              </a:rPr>
              <a:t>Результаты анкетирования уровня экологической грамотности учащихся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4" descr="G:\Мои грамоты\01 001.jp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9888" y="3313113"/>
            <a:ext cx="1184275" cy="1697037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PC\Desktop\IMG_2340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100" y="5908675"/>
            <a:ext cx="1363663" cy="847725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9" name="Picture 35" descr="G:\Рыжова 1 место.jp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5463" y="5241925"/>
            <a:ext cx="1227137" cy="15668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5" y="116632"/>
            <a:ext cx="5832647" cy="7035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ТРАНСЛИРУЕМОСТЬ ПРАКТИЧЕСКИХ ДОСТИЖЕНИЙ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ПРОФЕССИОНАЛЬНОЙ ДЕЯТЕЛЬНОСТИ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48222"/>
              </p:ext>
            </p:extLst>
          </p:nvPr>
        </p:nvGraphicFramePr>
        <p:xfrm>
          <a:off x="78962" y="1115218"/>
          <a:ext cx="5792787" cy="530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C0000"/>
                          </a:solidFill>
                        </a:rPr>
                        <a:t>Тема </a:t>
                      </a: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C0000"/>
                          </a:solidFill>
                        </a:rPr>
                        <a:t>Дата</a:t>
                      </a:r>
                      <a:r>
                        <a:rPr lang="ru-RU" sz="1800" baseline="0" dirty="0">
                          <a:solidFill>
                            <a:srgbClr val="6C0000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rgbClr val="6C0000"/>
                        </a:solidFill>
                      </a:endParaRP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C0000"/>
                          </a:solidFill>
                        </a:rPr>
                        <a:t>уровень</a:t>
                      </a: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76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Проведение открытого</a:t>
                      </a:r>
                      <a:r>
                        <a:rPr lang="ru-RU" sz="1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занятия кружка «Географическое краеведение», тема:</a:t>
                      </a:r>
                    </a:p>
                    <a:p>
                      <a:r>
                        <a:rPr lang="ru-RU" sz="1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« </a:t>
                      </a:r>
                      <a:r>
                        <a:rPr lang="ru-RU" sz="14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Особоохраняемые</a:t>
                      </a:r>
                      <a:r>
                        <a:rPr lang="ru-RU" sz="1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природные территории </a:t>
                      </a:r>
                      <a:r>
                        <a:rPr lang="ru-RU" sz="14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г.о</a:t>
                      </a:r>
                      <a:r>
                        <a:rPr lang="ru-RU" sz="1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. Семёновский»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6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09.04.21</a:t>
                      </a:r>
                    </a:p>
                    <a:p>
                      <a:endParaRPr lang="ru-RU" sz="1600" dirty="0">
                        <a:solidFill>
                          <a:srgbClr val="6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6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Школьный</a:t>
                      </a:r>
                    </a:p>
                    <a:p>
                      <a:endParaRPr lang="ru-RU" sz="1400" dirty="0">
                        <a:solidFill>
                          <a:srgbClr val="6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1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Выступление на методическом объединении учителей</a:t>
                      </a:r>
                      <a:r>
                        <a:rPr lang="ru-RU" sz="1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географии с темой « Применение краеведческого подхода на уроках географии»</a:t>
                      </a: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28.03.20</a:t>
                      </a: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Окружной</a:t>
                      </a: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Выступление на зональном семинаре : «Состояние и перспективы развития воспитания и дополнительного образования в образовательном пространстве Нижегородской области» о работе кружка «Географическое краеведение»</a:t>
                      </a: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08.10.15</a:t>
                      </a:r>
                    </a:p>
                    <a:p>
                      <a:endParaRPr lang="ru-RU" sz="1600" dirty="0">
                        <a:solidFill>
                          <a:srgbClr val="6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26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Публикации в  СМИ : школьная</a:t>
                      </a:r>
                      <a:r>
                        <a:rPr lang="ru-RU" sz="1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газета «Звездопад», районная газета «Семёновский вестник», «Деловая пятница»</a:t>
                      </a: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2018-2020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Окружной</a:t>
                      </a: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Публикации в электронных СМИ  с обобщением опыта</a:t>
                      </a:r>
                      <a:r>
                        <a:rPr lang="ru-RU" altLang="ru-RU" sz="1400" b="0" baseline="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 на с</a:t>
                      </a:r>
                      <a:r>
                        <a:rPr lang="ru-RU" sz="140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айтах:</a:t>
                      </a:r>
                      <a:r>
                        <a:rPr lang="ru-RU" sz="1400" baseline="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 «</a:t>
                      </a:r>
                      <a:r>
                        <a:rPr lang="en-US" sz="1400" baseline="0" dirty="0" err="1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infourok</a:t>
                      </a:r>
                      <a:r>
                        <a:rPr lang="ru-RU" sz="1400" baseline="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 «1 сентября», на личном сайте.</a:t>
                      </a:r>
                      <a:endParaRPr lang="ru-RU" sz="1400" baseline="0" dirty="0">
                        <a:solidFill>
                          <a:srgbClr val="6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2018-2021</a:t>
                      </a:r>
                      <a:r>
                        <a:rPr lang="ru-RU" sz="1600" baseline="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600" dirty="0">
                        <a:solidFill>
                          <a:srgbClr val="6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6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6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3" marB="45703">
                    <a:lnL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345" name="Picture 21" descr="F:\Сертификаты\Сертификат проекта infourok.ru № ДБ-3553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4725" y="134938"/>
            <a:ext cx="11017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Picture 13" descr="F:\Сертификаты\Свидетельство проекта infourok.ru №10725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921" y="1437585"/>
            <a:ext cx="12287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1" name="Picture 14" descr="F:\Сертификаты\Сертификат проекта infourok.ru № АA-107253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794" y="2337163"/>
            <a:ext cx="1095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3" descr="C:\Users\Азм\Desktop\Грамоты\003 00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0763" y="4300538"/>
            <a:ext cx="1620837" cy="11080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3" name="Picture 43" descr="C:\Users\Азм\Desktop\Свидетельство проекта infourok.ru №107253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70" y="2839693"/>
            <a:ext cx="102076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2" name="Picture 44" descr="C:\Users\Азм\Desktop\Мои грамоты\19 00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4500" y="5608638"/>
            <a:ext cx="1881188" cy="117475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0" name="Picture 32" descr="C:\Users\Азм\Desktop\Грамоты\02 002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2350" y="3767138"/>
            <a:ext cx="1101725" cy="170338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8F79A-6D45-4D26-9574-F64D3DD3F35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413" y="415580"/>
            <a:ext cx="1097067" cy="15525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56A59-409D-4F5C-9A61-B7C804F3EDE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70" y="74612"/>
            <a:ext cx="1024356" cy="1447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DC662E-6C68-46D5-91EF-235492AA5AF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143" y="1391893"/>
            <a:ext cx="1024356" cy="14496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зм\Desktop\Мои грамоты\15 00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6527" y="1160128"/>
            <a:ext cx="2868613" cy="163512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746" name="Picture 2" descr="C:\Users\Азм\Desktop\педагогическая конференция онлай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482" y="5540375"/>
            <a:ext cx="1779587" cy="126047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Азм\Desktop\Мои грамоты\012 00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2688" y="2587625"/>
            <a:ext cx="1463675" cy="194151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747" name="Picture 3" descr="C:\Users\Азм\Desktop\Мои грамоты\18 00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1588" y="4718050"/>
            <a:ext cx="1430337" cy="202406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Азм\Desktop\Мои грамоты\17 00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0307" y="4994056"/>
            <a:ext cx="1289050" cy="181610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Users\Азм\Desktop\Свидетельство проекта infourok.ru №107253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174" y="5001473"/>
            <a:ext cx="1289050" cy="182452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8" y="3451583"/>
            <a:ext cx="2792412" cy="193675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16394" name="TextBox 3"/>
          <p:cNvSpPr txBox="1">
            <a:spLocks noChangeArrowheads="1"/>
          </p:cNvSpPr>
          <p:nvPr/>
        </p:nvSpPr>
        <p:spPr bwMode="auto">
          <a:xfrm>
            <a:off x="-132557" y="2602796"/>
            <a:ext cx="360045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Школа цифрового века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 1 сентября</a:t>
            </a:r>
          </a:p>
        </p:txBody>
      </p:sp>
      <p:sp>
        <p:nvSpPr>
          <p:cNvPr id="16395" name="TextBox 6"/>
          <p:cNvSpPr txBox="1">
            <a:spLocks noChangeArrowheads="1"/>
          </p:cNvSpPr>
          <p:nvPr/>
        </p:nvSpPr>
        <p:spPr bwMode="auto">
          <a:xfrm>
            <a:off x="62932" y="453257"/>
            <a:ext cx="4300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Личный сайт Горячевой Л.П</a:t>
            </a: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396" name="TextBox 7"/>
          <p:cNvSpPr txBox="1">
            <a:spLocks noChangeArrowheads="1"/>
          </p:cNvSpPr>
          <p:nvPr/>
        </p:nvSpPr>
        <p:spPr bwMode="auto">
          <a:xfrm>
            <a:off x="3957731" y="404870"/>
            <a:ext cx="360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Сетевые образовательные сообщества «Открытый класс»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243" y="3258493"/>
            <a:ext cx="2593975" cy="1597025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16398" name="TextBox 9"/>
          <p:cNvSpPr txBox="1">
            <a:spLocks noChangeArrowheads="1"/>
          </p:cNvSpPr>
          <p:nvPr/>
        </p:nvSpPr>
        <p:spPr bwMode="auto">
          <a:xfrm>
            <a:off x="3467894" y="2787948"/>
            <a:ext cx="3011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Сайт «ЭКОКЛАСС»</a:t>
            </a:r>
          </a:p>
        </p:txBody>
      </p:sp>
      <p:sp>
        <p:nvSpPr>
          <p:cNvPr id="4" name="Управляющая кнопка: домой 3">
            <a:hlinkClick r:id="rId10" action="ppaction://hlinksldjump" highlightClick="1"/>
          </p:cNvPr>
          <p:cNvSpPr/>
          <p:nvPr/>
        </p:nvSpPr>
        <p:spPr>
          <a:xfrm>
            <a:off x="179388" y="6237288"/>
            <a:ext cx="1008062" cy="5635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1652F8-783E-4FE1-A489-F41B040CA0F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2688" y="241816"/>
            <a:ext cx="1424496" cy="213608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0A507B-9488-4EBB-91D6-7DE1914EB6C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333" y="2926370"/>
            <a:ext cx="1382514" cy="19415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D8A732-2A8D-499B-9082-D904D93A011A}"/>
              </a:ext>
            </a:extLst>
          </p:cNvPr>
          <p:cNvSpPr txBox="1"/>
          <p:nvPr/>
        </p:nvSpPr>
        <p:spPr>
          <a:xfrm>
            <a:off x="2555776" y="57150"/>
            <a:ext cx="430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СЕТЕВОЕ ВЗАИМОДЕЙСТВИЕ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2FCFF2-C4D2-4C76-9FEE-F3EFFFD2E3F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821" y="1067261"/>
            <a:ext cx="3314067" cy="1553577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9E04AF-A60D-49D2-B9B2-F42FF601144A}"/>
              </a:ext>
            </a:extLst>
          </p:cNvPr>
          <p:cNvSpPr txBox="1"/>
          <p:nvPr/>
        </p:nvSpPr>
        <p:spPr>
          <a:xfrm>
            <a:off x="3277773" y="2348880"/>
            <a:ext cx="5688632" cy="42780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счастливый человек, я люблю свою работу, я живу своей  работой!  Всегда в движении, в развитии и в окружении детей!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вспоминаю слова </a:t>
            </a:r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Конфуция: «Выберите себе работу по душе, и вам не придется работать ни одного дня в своей жизни»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kern="1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Моё педагогическое кредо: </a:t>
            </a:r>
          </a:p>
          <a:p>
            <a:pPr algn="just"/>
            <a:r>
              <a:rPr lang="ru-RU" sz="1600" b="1" kern="1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«Настоящий учитель тот,  кто способен спуститься с высот своих знаний до незнания ученика  и  вместе с ним совершить восхождение!» </a:t>
            </a:r>
          </a:p>
          <a:p>
            <a:pPr algn="just"/>
            <a:r>
              <a:rPr lang="ru-RU" sz="1600" b="1" kern="1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Вот так и работаем, только достигли вершины, успешно сдали ОГЭ и ЕГЭ, попрощались  с выпускниками, и снова вниз, к новым пятиклашкам! А дальше, как в песне: « …И снова в бой, покой нам только снится! </a:t>
            </a:r>
          </a:p>
          <a:p>
            <a:pPr algn="just"/>
            <a:r>
              <a:rPr lang="ru-RU" sz="1600" b="1" kern="1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самое главное - что  без  этого своей жизни я не представляю!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3FE53A-8D64-4102-98DC-5907A4B241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58051"/>
            <a:ext cx="2880320" cy="364683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9C562E-AA3B-44A8-8985-3EAC33030E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31" y="279089"/>
            <a:ext cx="2403168" cy="180237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75381C-4F5C-400F-A3A1-C9C1527029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007" y="255710"/>
            <a:ext cx="3178026" cy="178763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A94E96-EC02-497E-95A9-93D0303C9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4084131"/>
            <a:ext cx="2926468" cy="226187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371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10840"/>
            <a:ext cx="792088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i="1" u="sng" dirty="0">
                <a:solidFill>
                  <a:schemeClr val="accent6">
                    <a:lumMod val="50000"/>
                  </a:schemeClr>
                </a:solidFill>
              </a:rPr>
              <a:t>Тема работы-</a:t>
            </a:r>
          </a:p>
          <a:p>
            <a:pPr algn="ctr" eaLnBrk="1" hangingPunct="1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Использование  краеведческого подхода в географии через призму технологии развития критического мышления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351088"/>
            <a:ext cx="3149600" cy="1882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 descr="C:\Users\Азм\Desktop\Фото и видео к аттестации\Новая папка\IMG_20180430_1124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325" y="2351088"/>
            <a:ext cx="3348038" cy="1882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Экология\IMG_37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775200"/>
            <a:ext cx="3348038" cy="196532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mputr3"/>
          <p:cNvSpPr>
            <a:spLocks noEditPoints="1" noChangeArrowheads="1"/>
          </p:cNvSpPr>
          <p:nvPr/>
        </p:nvSpPr>
        <p:spPr bwMode="auto">
          <a:xfrm>
            <a:off x="23813" y="4762500"/>
            <a:ext cx="2319337" cy="187642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811 w 21600"/>
              <a:gd name="T13" fmla="*/ 2584 h 21600"/>
              <a:gd name="T14" fmla="*/ 16359 w 21600"/>
              <a:gd name="T15" fmla="*/ 117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lnTo>
                  <a:pt x="16402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lnTo>
                  <a:pt x="4043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114" name="Picture 18" descr="C:\Users\Азм\Desktop\ic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868863"/>
            <a:ext cx="966787" cy="107473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фото май 2010\IMG_33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150" y="4483100"/>
            <a:ext cx="3114675" cy="184626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646F6-3954-4D09-95E9-7C6C30876DA1}"/>
              </a:ext>
            </a:extLst>
          </p:cNvPr>
          <p:cNvSpPr txBox="1"/>
          <p:nvPr/>
        </p:nvSpPr>
        <p:spPr>
          <a:xfrm>
            <a:off x="1691680" y="162880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6947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 стрелкой 27"/>
          <p:cNvCxnSpPr/>
          <p:nvPr/>
        </p:nvCxnSpPr>
        <p:spPr>
          <a:xfrm>
            <a:off x="5219700" y="2930525"/>
            <a:ext cx="1655763" cy="203835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70071"/>
            <a:ext cx="7912601" cy="576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УСЛОВИЯ ФОРМИРОВАНИЯ ЛИЧНОГО ВКЛАДА ПЕДАГОГА  В РАЗВИТИЕ ОБРАЗОВАНИЯ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124" name="AutoShape 7" descr="data:image/jpeg;base64,/9j/4AAQSkZJRgABAQAAAQABAAD/2wCEAAkGBxQSEhUUEhQWFhUWFxcXFxYVFyAdIRYaHR0cHRocIBwcKCggHB8oGxUYITEiJSksLi4uHCAzODMsNywtLiwBCgoKDg0OGxAQGzclICY0LDc4MDc0LCw0Ly0tLCwsLCwsLywsLCwsLCwsLCwsLCwsLCwsLCwsLCwsLCwsLCwsLP/AABEIAHgAoAMBEQACEQEDEQH/xAAbAAACAwEBAQAAAAAAAAAAAAAABQEEBgMCB//EAEcQAAIBAwEEAw0FAwsFAQAAAAECAwAEEQUGEiExE0FRFBUiNFRhcXOBkZOy0QcyQlKhI2KCFiQzU3KSorHB0vBDhLPh4oP/xAAaAQEAAwEBAQAAAAAAAAAAAAAAAQIDBAUG/8QANxEAAgECBAMGAwYHAQEAAAAAAAECAxEEEiExQVFhBRMygZGhFCJxFSNCUrHBBkNi0eHw8TMk/9oADAMBAAIRAxEAPwD6joOjW5toCYIiTFGSTGvElR5qAv8AeS28nh+Ev0oA7yW3k8Pwl+lAHeS28nh+Ev0oA7yW3k8Pwl+lAHeS28nh+Ev0oA7yW3k8Pwl+lAHeS28nh+Ev0oA7yW3k8Pwl+lAHeS28nh+Ev0oCO8tt5PD8JfpQGO1fabTo3MVtaJdzfkt4lIHpbBA9ma6IYeT1en1MZV4rbUo9Bqc3GPTbK3HUJFVj/wA9lWyYeO8m/IrmrPZHhtF1cce59PbzCJPoKn/5XzI+/wChXk2hmtPH9Hi3OuWJF4efkV97LU/DU5+Ceo76cfFE12zmpabfD9hHAWAyY2iUMP4ccR5xkVz1KMqfiRrCrGew9GiW3k8Pwl+lZmhPeS28nh+Ev0oCO8dt5PD8JfpQFHXdGt1tpyIIgRFIQRGvAhTx5dtAXtn/ABW39TH8ooGMKAKAKAKAKAKAKAKA5XM6opdiFVQSSTgADmT5qC9jFSW82r8XZ4LD8KDIku17WPNIz2cyK6LxpaJXl+hjZz1exqdN06G1j3IUSNB+UADh1k9Z85NYSlKb+Z3NElHbQrS7VWSkg3MWRz3W3sendzWio1HtEo61NO1y3pusQXAJgljkA57jA49I5iqypzh4lYupxezLpXNULGH2p+zqKc9Lanua4U7ysnBSfOB90/vLx7c100sTKCyy1RhOgnrHRnjYza6UzGx1Bejuk+63VMMe7ex2cGHYcilaiks9PWLFOq/DLc3gOa5jcmgF+0Hitx6mX5DQBs/4rb+pj+UUAwFABoANAFAFAFAFABoDNanB3bP0DcbeHDzDqlkPFI/7KjDMDz3kHbV4PIr8SjWZ2G1+JCuISisfxOCwUdu6CN4+bIqistyXdLQzl5caehzdTi4cf1h3wPQijcHurphRrT8Ebexyzr0YeKV/f2O8e3FiBurIwA5YjYAfpVvgK/Fe5Rdo4fZS9jobjp2W4sY7eVgGRpZGZGX7vgjCknz55YFZunkbjVuun+s3jNTSlT1LAk1H8ln/AH5P9tV+66+xe9ToeTq13FxmtQy9bW0u+fOejZVPuJPmpkg/DL109xmmt17iva7Qo9Ttllt2HTR+HBIpwcg8UzzXivXyYZ7avRqOjNqW3EirFVFpuMdg9oO7bUO3CVCY5lxjDrz4dWeeOrjVK1PJKy24FqU86NJWRoL9oPFbj1MvyGgDZ/xW39TF8ooBgKADQAaAKAKAKAKA8SvgEnkASfZQFLTIOjiG995su/8AaY7ze7OPYKmTuVSsj4/tHtNLdO29Ieiyd2MHhu9WQOfDHOu5YvB4VavNLoc9PsbtLtB5rZI9dPbcRdL5q5qn8QN+CHqz1qX8Dx/m1vRW922Cyeb9apHt6q3bu16/4NZfwVhkrqtL0RobDau5giWKJlVFzjwATxPMnrr2pYahN557vqfFQxNeC7ukrpcUt+vmd024vf6wH0oKj4TDPRfqWeNxkVdp+jGmnfaPKpAniV16yngsPYcg+jh6ayq9mR3i7M0pdry/mRubbRpo5SZoGBjm4sMcpBgEnsJXAI/dB668upCUHlnuj2aU41FmhszP2MPcmtSIvCO+h6XHZJGSG9+8ffWzeegr7xIXy1OjN3XMbC/aDxW49TL8hoA2f8Vt/Ux/KKEsYChAGgA0AUAUBBNATQEOOGDQFTVImeGRY/vMjhcnHEjA41EtrF6TSmnLZNHz/SPswAA7omJ4DwIhgf3myT7MVxQwa3kz38R/EEm2qUbdX/Y1FrsVYoP6BW875Y/qa6O5px4HmT7Txc3rN+Whl9rdkJZHC2lpDGg/6gbDMezHUP1rCtRb0gken2f2nCMW8RUk3y3X/RGn2eXx5pGPTJ/6rF4So97Hf9t4WPhv6BN9nd6oyFjbzCTj+oqPg5rkPtzCy0d/NCC9tpbdtyZGRue6/WO0HkR6K2o43E4Zqz8nqjPE9ldndpwbyq/5lo16W9/U2f2V3xE7x/hkTex2Mh+jY9gr3cRWhiaEa0d72/7+x8JHBVez8XLDVNdLp8+vTqafa6H+e6ZIOYnlj9jxMT+sQrmpeCa6fudM18yZrBWJqUNoPFbj1MvyGgDZ/wAVt/Ux/KKBjAUAGgA0AUAUAr2hvmhi3owpkZkjQNnG87BRnHHAzk47KtBXlqVk7Iqrqt0vB7JmbthlRlPny+6w9GKlRi/xEZpcjw0d5OcMUtU7IyJZG/iYBI/c/pFReEerHzvodDszF1yXJJ6+6Zf9GwPdRVPoR3Sf/ShrMk2nxvcLI08CAl4pSN8DkCkoxy7HBznmMcbQSqSy7B/IrluPRppQTdXD5P8A07cmNE7AGH7Rj1bxIz2CozqL+VfuHFvd/sezs2o4xzXMbdTdO7f4ZCyn3U73mkO7XC5CXF7DweKO5Xj4cTdGx9MT5X2h/YKWg9nYm8luivqmsXgjd4rQLuIzkzyjJ3RnCpHvZJwebCpUYbNkZ5WukM77T4byABxvRuoZT1jIyGB6jg1lOOZWZ0UK86ElUpuz/wB35nzv7M9PZL+ZW4mBWRj2ne3Qfbuk1y4SUoZ6fDT2Pc7djCtCjiONn6NJ+zNtry793YJ1rJNN7EjKf5zrXfB2jI+bl4kaEVmaFDaDxW49TL8hoA2f8Vt/Ux/KKAYCgA0AGgCgCgEOrN0l5axD8AluG826BGgI85lY/wANXWkHIzeskiZtUucsEs2OCcF5kVSByORvEZ9FMseMvYnNLgjn3BdTH9vOIl/qrXOfbM3hH+FU9NRmjHZBxk92e/5Lw/nuM9vdMufmq3fPp6Ir3URft1b9HpVypd3xGfCc5P3hz4CrUNaqFVWpsfanpwmwDJKgGciJ9ze5YyR4XDHURWUZZXdF3G9il/JiIfdkuFI6xcyH9CxB9oq/ey6eiK93Hn7nIRXsHBGjul6hKeikH8ago/8AdWovB76C0o7alyyv5XfdktXjXByxdGHowpyc+ioaSV1K5ZNvdFLZu5EFoUc8LUyRHrO7GfA5cyUKcPOKmq9c3MUYOSUV9A2Q0kwI8kgxNcOZpR+UkkhM/ug49Oa5qUMsbvdndjcT30oxj4Yqy8t35lyxi6S5kmPJFECew70p9rbq/wAFdDfy2OBeK43qpcX7QeK3HqZfkNAGz/itv6mL5RQMYCgA0AGgCgIaoYM7p+8895MgBYbkEYc4B6MFjxAOAXmIPD8NauyUU/qZq7u0e2fUH4BbWH94s8vuXEY/WoXdrmPnfI43OjRY3r+4aUHqkYRx+jcUgH+LeNSpu/3at7sOCt87KsemaOxARbLe6txkB94Oc1ZzrcWyuWkG3NqsWk3KJvFRGcbzFjzHWxJNKDvVRNRJQdh7rGnQzKOn+4ucguVU5/MAQG9tZJtPQu0mtRAdN0XkFsQR2NGD7wc1q51+LZnlpDBNHkQA2l0yqeSSjpoz6MsHHsfA7Kpm5otlf4WdI5r8EBorZhkZZZpF4deFKHjjz0+TqPnPFrGFvp42AKypHcJw/GhMch9OOhNHrBCOk31H0icOHA9vZVDQi3iCKFXkBgf87aEJHShIv2g8VuPUy/IaANn/ABW39TH8ooSxgKEAaADQBQHG6nVEZ24KiliewAZP6CiV9CG7K5n9DtbjuKIxvHHNJmaQyRlxmQl2GAykHLjjnqrSTi5u+xSKeXQ7DS7t89LeYHUIIBGR/E5kz7hUOUFtH11GWT3ZQkTTLaTEzRPOeBMzdLJ6PC3mHoAFWvVkuhH3cdzvca1ppGJTCBy/ax4H+JQKKFThcOUOhS2xjgXR7gW3R9F0Z3eixu/eGcY4c6mjd1lcipbu3Yd7QGzAR73oAFJKGfd4Hr3Q3M8qzgpXtEvLLo5FPv3p5GAYivmhJHy4q7pVSM0OhxsLGxnLNYyrG/4jaSBePa0Y8En+0tJSmvEr/UhKL8Jd7gvVPg3cbDq6W2yfaUkUH3VXNT/L7lrT5nPVFaN7OaQqXSQwu4G6CJhunAJOMyJFwzUw1Uor6+gldWZohWZcmgCgF+0Hitx6mX5DQBs/4rb+pj+UUJYwFCANAFAFAItsPDg6Ec7h0h4flY+Hj/8AMOavT3vyM6j0tzLN/p8khBjuHiGMbqKhB8/hA8ahSS3Vyzi+DsVP5Nq39PPcTeZpN0EdhWIKCPTmp722ysV7vnqSNQsLEdH0lvAB+BSq+9RRRqT5snNCJEe2Vg5wt3DnzuB/nUujUWuVhVIPiLvtAeM6TdGIqU6PgUxjmOzhVsN/7RvzK1LZHY0WoXUMWHmeNMZ3WkKj04J/0rJJvYvdcRY22tgDjuuHP9ur9zU/KV72HM6NFZX+GHQzleIZSCyehl8Jai84cx8kiF2fZeEd3coB1Flk/WVWb9aZ+aQycmc9V0mVrSePpmlkZS0bMqgq64KABQPxKDSM0pp2EovK0ONMvVnijlX7siK49DAH/WqtNOzLxd1ctVBIUAv2g8VuPUy/IaANn/Fbf1MXyihLGFCCGNAL9P1iKcyCJ94xPuOPytx4cfRVVJS0RpUozppOatdXROl6tFcKzQvvBXKMf3hzHGpjJS2Jq0Z0WlUVmL9rtCe7SMRTtBJFIJEkUZwcEEEZGfBY9da0qmRu6vc5qkcy0ZQGj6njB1GL09xjP/k51fNR/IRlnzFWpbEX8/CTVmwfwrCVH+Fxn21pGvThtAzlSnL8QjX7GGHK8Uf9v/8AdbrH22iYvB33Z6H2NP5avwD/AL6faH9L9SPglzOkH2RSoHVL8KrjDqsJAcdjASYPLrqrxsXq4l1hmlbMFz9kUsjmSS/DuebvCST7TJyqY41R2iHhb7yOY+xpvLV+Af8AfT4/+kr8H1JT7HHVgy3wVhyYQEEegiTNHjk94krCNfiNFYbK6lCAF1YsByElvvfM+T76wlUoy/AbRhNfiLN3oGpyIV75oueuO03T7+kyPZVYzop+D3/wXcJtbmh0DTBa28UAJYRoF3j146/fnhWMpOTci8Y2VhjVSwUAv2g8VuPUy/IaANn/ABW39TF8ooSxhQghqEHyOITxSzyW+c3FxcWjfusWzG/sDP7q89KUW3Hi7H1M5UatOnGq/DGMvqrWa+r4HbRWeMLaQSNEsl9PE0i4yFjRcYzy3sVandLKnbV/oUxSjNvEVFdqEXbhq3+gwTVrh4FhEz9L3ebUTKBvMi5JPLBIXnw6qvnk42vrexzPD0Y1XUy6ZM1nz/yyumtXJhgi6WZmlubiNnjC9IUiPALnwQT/AJA1GeeVLm2avC0FUnPKrKMXZ3td8+PoWYp7xns7eWWWIyG6Vmwu+yKU6MngQGwefnqfnvFN2vcyccMo1asIqWXJxdru9+TsVtL2luB3IXMk3C6V1iAzLuOFRseYE1EastL67mtbA0W6uW0bZN3tmWxz0/ae4UWhLtK8kE2E/rJd/CZwOoceHVUKtJZeqJrdn0W6qirKMlryVtT3c6lc9xW1ys8+8QN5lVTGuH8J5OG9xDcAOw0c592pXZEKFD4qpRyK3BXae2ijw9eZe1TVpBdo0E9wyd1RwyAhehG8QGQHAYnjnPGtJyeZWf8AYwoYaLoNVIq+VyTu82m2m2pFnrM5FtmVvD1CaJuXGNd7C+jgKhVJafVlp4WknUtHamn5u2pRtdqLhnjiDscXxSVzwwpkIjiHDrVWJ6wAO2qRqSbS67m0+z6SjKb/ACXX1tq356eYaZrFwb2ESTS75uZY5osDo1CqSiggcTjieOeXCpjOWdXfF6EVcPSWFlKMFbLFp3u227M+oLXYfPE4oAoAoBftB4rcepl+Q0AbP+K2/qY/lFCWMBQghqAoadpscG+IwR0jtI2TnLNzP6VWMUti9WrKrbNwVkZ28sNO3u5mdRI83ShRId8St1gjivKs3GnfJfU7oVsZbv0tErXtpbke5dhoC8WN4RRI6hFZgxdmBL74OerHn9lHh4trkgu1KyjO+7au7LZLRWJtNiYVEqEsY2kSSMBmDRMqkEh85ySSc1Cw8LNPYmp2rWk4yVsyTT0VmtNGivquyQeW0VN/oYhP0h6Vg+X3SDv53jxDe+onSu4rhqXoY9wp1G/FLLbRW06bIeWuzsEZiKLgwq6R4J4Bsb2R1nI51oqcV5HDUxdWalmfiab+q2PNnszbxGPcQ/skaNMsTuqxy3t8/OipRjbQtUxtapmzS3ab+q2KcmxdqyxoVcoihQhkbBUHIDLybieuo7iHHgaR7RxCk5Jq742T9Ds2yVsZTLuHfMiy8HbAdTneC5wDw4+bI66nuYXvYp8fiO7VO+lmuGz3RQ1DYOBwxi30kL74cuxCtvZJ3c448ao8PBrQ6aXa1aLSnrG1tktLWWo2TZq3woCYCz90DDH+kznJ7efLlyq/dxt7nJ8ZWbbb4W8tNDza7LW8fRlUOYpHlUlyTvvwYkn72fPRU4rVEyxlaV03ukvJbIeCtDmPVARQBQC/aDxW49TL8hoA2f8AFbf1MXyihLGAoQQ1CD52Ndui3dPTYj7tFsYN0Y3N7czvc97r7K5FUl478bWPdeEoW7nLrkzZvK9voUtDupoeinBjKy3rQupj8M77kb5kJznsHIAVSDcVmfM3xNKnVbpNO8YZk76bX8PD+5Y07W7r+bTPPvpLdNbtFuAeCCw3t4cc+DVo1J6NviY1MLh/nhGNmoKV787aW8ztp2sTPcxpHdSSRzpNh3gCqrLjdaP84GePs7atGcnNJO6dylbDQhQlKVNKUXHRO+/5uRUi2juVjmTpWLma3ijaaLceMSZDOydnDwfQar3kkmr8V7m8sFQc4yUdLSbs7p22Vzpfa3dQ9NAZ2Zori3QSqi7zJKGyu7yLDHDtqZTmk432a9ytPDYepkqqOjjN2vpePX9Sxa61I1uFe6lWXuiSNejgDSuq9TJjwWGQxOORHbUqbcbN638zKphoRquUaaccqb+a0Vfk+K3S6lew2snHcjSl3DxXG+Io94sysAjYGTge6qxrS+W/X2NqnZ1L7xRsrONru2jV7dWebLay4VbZnYyNJbSHcwP2ku/hOQ4DHPzVEa7Vr8UKnZ1JyqRWijJK/JW1ONztFc9Dbs1w0Ye2eQSKgJllU/dPDgMEe+jqzyp34P1LUsHQ72cVG9pJWb2jzPoOzlw0ltC7nLNGpJ7SRxrqpu8U2eHiYxhWlGOyb9BlVzEDQE0BFAFAL9oPFbj1MvyGgKOg6zbi2gBnhBEUYIMi8Dujz0JZf7+W3lEPxV+tCCDrVt5RD8RfrQGeOl6d03Td0J/SdL0fTrudJ+fdzjNZdzG9zt+Prd33em1r21tyuTHpmnrOJu6E4SGUR9Ou4JDzfdzz66juY5swePqul3em1r21tyuKtktLtkCyXM69IkkzLG06lF3mPhBc4yVqlKjxl1OvHdouTcKVrNRu+LsthhaaLp0RBS6xuh1T+cjwFcYKrx8EdfDrq8aMYu6OWp2jWqJqVtbX0WtuZ6XRtO6OVHuRIZd0tI9wC/gElMNnhgk0VCKTQfaFXNGSsst7JJW1306kd59P6Mp3UCzSLK0puF32dRhSW83ZTuI2sT9o1s+bTRNWsrWe+nUg6Jp2E/nIDI7SdILkb5ZgA2XzniFA9lO4hoH2lXbb0s1a1lZcrLbQs2Fjp8LRslxGOiWRU/bLwEhyw8/mqypRW3X3M6uNq1E1LjZ+aVjzY6dp0RjKzxkxRtEm9MpwrHJPPnxPGipRVuhNTHVp5rvxNN9WjxBpenLugXCEJC0C5nXwUb72POe2o7qJZ4+s22+LUvNDnT9QtIY0jS4i3UUKMyrnA4DrrSKsrHJUm5ycpbss9+7byiH4q/WpKB37tvKIfir9aAO/lt5RD8VfrQB37tvKIfir9aAO/dt5RD8VfrQFDXdZtzbTgTxEmKQACReJ3T5/PQH/2Q=="/>
          <p:cNvSpPr>
            <a:spLocks noChangeAspect="1" noChangeArrowheads="1"/>
          </p:cNvSpPr>
          <p:nvPr/>
        </p:nvSpPr>
        <p:spPr bwMode="auto">
          <a:xfrm>
            <a:off x="144463" y="-6858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030538" y="3612001"/>
            <a:ext cx="3468736" cy="1967035"/>
          </a:xfrm>
          <a:prstGeom prst="horizontalScroll">
            <a:avLst>
              <a:gd name="adj" fmla="val 144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</a:rPr>
              <a:t>Разработка  и проведение эколого-краеведческих   уроков   и занятий , организация экскурсий  и экологических акций  на территории </a:t>
            </a:r>
            <a:r>
              <a:rPr lang="ru-RU" sz="1600" dirty="0" err="1">
                <a:solidFill>
                  <a:srgbClr val="002060"/>
                </a:solidFill>
              </a:rPr>
              <a:t>г.о.Семёновский</a:t>
            </a:r>
            <a:endParaRPr lang="ru-RU" sz="16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5564" y="829334"/>
            <a:ext cx="3040062" cy="259966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b="1" u="sng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sz="1600" b="1" u="sng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sz="1600" b="1" u="sng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sz="1600" b="1" u="sng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002060"/>
                </a:solidFill>
              </a:rPr>
              <a:t>Краеведческий подход</a:t>
            </a:r>
            <a:r>
              <a:rPr lang="ru-RU" b="1" dirty="0">
                <a:solidFill>
                  <a:srgbClr val="002060"/>
                </a:solidFill>
              </a:rPr>
              <a:t>:  </a:t>
            </a:r>
            <a:r>
              <a:rPr lang="ru-RU" sz="1600" dirty="0">
                <a:solidFill>
                  <a:srgbClr val="002060"/>
                </a:solidFill>
              </a:rPr>
              <a:t>научные работы  учёных :</a:t>
            </a:r>
          </a:p>
          <a:p>
            <a:pPr algn="ctr" eaLnBrk="1" hangingPunct="1"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Б.И.Фридман</a:t>
            </a:r>
            <a:endParaRPr lang="ru-RU" sz="16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Н.М.Мамедов</a:t>
            </a:r>
            <a:r>
              <a:rPr lang="ru-RU" sz="1600" b="1" dirty="0">
                <a:solidFill>
                  <a:srgbClr val="002060"/>
                </a:solidFill>
              </a:rPr>
              <a:t> , </a:t>
            </a:r>
          </a:p>
          <a:p>
            <a:pPr algn="ctr" eaLnBrk="1" hangingPunct="1"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Н.Ф.Винокурова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</a:p>
          <a:p>
            <a:pPr algn="ctr" eaLnBrk="1" hangingPunct="1"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А.Б.Кряжев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5559423" y="495027"/>
            <a:ext cx="3491705" cy="339002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b="1" u="sng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endParaRPr lang="ru-RU" sz="1600" b="1" u="sng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endParaRPr lang="ru-RU" sz="1600" b="1" u="sng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endParaRPr lang="ru-RU" sz="1600" b="1" u="sng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sz="1400" b="1" u="sng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sz="14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b="1" u="sng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развития критического мышления: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концепция культуры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 Бахтина-</a:t>
            </a:r>
            <a:r>
              <a:rPr lang="ru-RU" sz="16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В.Библера</a:t>
            </a:r>
            <a:endParaRPr lang="ru-RU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психологические исследования  </a:t>
            </a:r>
            <a:r>
              <a:rPr lang="ru-RU" sz="16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Л.Выготского</a:t>
            </a:r>
            <a:r>
              <a:rPr lang="ru-RU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Ж. Пиаже и др.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педагогика сотрудничества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 Ш. Амонашвили</a:t>
            </a:r>
            <a:endParaRPr lang="ru-RU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defRPr/>
            </a:pP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211888" y="4967190"/>
            <a:ext cx="2744787" cy="17843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</a:rPr>
              <a:t>Активное  участие в областных и всероссийских экологических уроках,  конкурсах  и проектах</a:t>
            </a:r>
          </a:p>
          <a:p>
            <a:pPr eaLnBrk="1" hangingPunct="1"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76997" y="4329015"/>
            <a:ext cx="3040062" cy="227647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</a:rPr>
              <a:t>Тесное сотрудничество с  организациями: библиотеки, музеи,  общество охраны природы </a:t>
            </a:r>
            <a:r>
              <a:rPr lang="ru-RU" sz="1600" dirty="0" err="1">
                <a:solidFill>
                  <a:srgbClr val="002060"/>
                </a:solidFill>
              </a:rPr>
              <a:t>г.о.Семёновский</a:t>
            </a:r>
            <a:r>
              <a:rPr lang="ru-RU" sz="1600" dirty="0">
                <a:solidFill>
                  <a:srgbClr val="002060"/>
                </a:solidFill>
              </a:rPr>
              <a:t>, заповедник «Керженский»</a:t>
            </a:r>
          </a:p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422" y="1685351"/>
            <a:ext cx="215820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u="sng" dirty="0">
                <a:solidFill>
                  <a:schemeClr val="tx2"/>
                </a:solidFill>
              </a:rPr>
              <a:t>Организационные условия: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00563" y="2855913"/>
            <a:ext cx="0" cy="64928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136776" y="2693194"/>
            <a:ext cx="1787525" cy="177006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6" name="Picture 16" descr="C:\Users\Азм\Desktop\Фото и видео к аттестации\первоцветы\IMG_08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399" y="3690840"/>
            <a:ext cx="1700213" cy="127635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Азм\Desktop\100_38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3275013"/>
            <a:ext cx="1474787" cy="110331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Азм\Desktop\100_39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362" y="5468101"/>
            <a:ext cx="1782762" cy="13366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32655" y="23498"/>
            <a:ext cx="7200800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B0000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Black" panose="020B0A04020102020204" pitchFamily="34" charset="0"/>
              </a:rPr>
              <a:t>АКТУАЛЬНОСТЬ КРАЕВЕДЧЕСКОГО ПОДХОДА</a:t>
            </a:r>
          </a:p>
          <a:p>
            <a:pPr eaLnBrk="1" hangingPunct="1">
              <a:defRPr/>
            </a:pP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Black" panose="020B0A04020102020204" pitchFamily="34" charset="0"/>
              </a:rPr>
              <a:t> В ГЕОГРАФИИ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370" y="884859"/>
            <a:ext cx="3878245" cy="10215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Любовь к малой Родине нельзя сформировать не изучая родной край, его красоту и уникальность! 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28212" y="883278"/>
            <a:ext cx="3878245" cy="10215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«Познать свой край,  изучить его – значит полюбить его еще более глубоко…»     А.С. Барков</a:t>
            </a:r>
          </a:p>
        </p:txBody>
      </p:sp>
      <p:sp>
        <p:nvSpPr>
          <p:cNvPr id="5126" name="Объект 2"/>
          <p:cNvSpPr txBox="1">
            <a:spLocks/>
          </p:cNvSpPr>
          <p:nvPr/>
        </p:nvSpPr>
        <p:spPr bwMode="auto">
          <a:xfrm>
            <a:off x="337428" y="5396297"/>
            <a:ext cx="3778032" cy="14015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Российским приоритетом модернизации образования сегодня является формирование нравственных качеств личности, что нашло отражение в ФГОС</a:t>
            </a:r>
            <a:endParaRPr lang="ru-RU" altLang="ru-RU" sz="1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6540415" y="2300873"/>
            <a:ext cx="773113" cy="4540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27832" y="3150937"/>
            <a:ext cx="3778032" cy="31393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dirty="0"/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Применение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краеведческого подхода в обучении географии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обеспечивает комплексное влияние на все сферы формирования личности: развитие эмоций, интеллекта и реальной деятельности социально значимого характера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53" name="Picture 5" descr="http://moysoch2.ucoz.ru/logotip_stranic/p72_fgosoo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5532">
            <a:off x="3505587" y="4295821"/>
            <a:ext cx="780006" cy="104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337" y="4305070"/>
            <a:ext cx="1209794" cy="97477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" name="Стрелка вправо 18"/>
          <p:cNvSpPr/>
          <p:nvPr/>
        </p:nvSpPr>
        <p:spPr>
          <a:xfrm rot="16200000">
            <a:off x="2075587" y="4680026"/>
            <a:ext cx="736905" cy="395092"/>
          </a:xfrm>
          <a:prstGeom prst="rightArrow">
            <a:avLst>
              <a:gd name="adj1" fmla="val 4376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2">
            <a:extLst>
              <a:ext uri="{FF2B5EF4-FFF2-40B4-BE49-F238E27FC236}">
                <a16:creationId xmlns:a16="http://schemas.microsoft.com/office/drawing/2014/main" id="{5484D83F-8E48-46E0-96E1-4C78184BEF1F}"/>
              </a:ext>
            </a:extLst>
          </p:cNvPr>
          <p:cNvSpPr/>
          <p:nvPr/>
        </p:nvSpPr>
        <p:spPr>
          <a:xfrm>
            <a:off x="338137" y="2838207"/>
            <a:ext cx="3778032" cy="13280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Формирование российской  гражданской идентичности личности. Воспитание качеств гражданина, патриота</a:t>
            </a:r>
          </a:p>
        </p:txBody>
      </p:sp>
      <p:sp>
        <p:nvSpPr>
          <p:cNvPr id="15" name="Стрелка вправо 18">
            <a:extLst>
              <a:ext uri="{FF2B5EF4-FFF2-40B4-BE49-F238E27FC236}">
                <a16:creationId xmlns:a16="http://schemas.microsoft.com/office/drawing/2014/main" id="{4484F4DD-054A-4CCB-B69B-177D90DC521D}"/>
              </a:ext>
            </a:extLst>
          </p:cNvPr>
          <p:cNvSpPr/>
          <p:nvPr/>
        </p:nvSpPr>
        <p:spPr>
          <a:xfrm rot="16200000">
            <a:off x="2087196" y="2160032"/>
            <a:ext cx="684222" cy="424558"/>
          </a:xfrm>
          <a:prstGeom prst="rightArrow">
            <a:avLst>
              <a:gd name="adj1" fmla="val 50387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5766" y="61233"/>
            <a:ext cx="8820730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B0000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АСПЕКТЫ ТЕХНОЛОГИИ РАЗВИТИЯ КРИТИЧЕСКОГО МЫШЛЕНИЯ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6687" y="1014640"/>
            <a:ext cx="3945168" cy="843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Критический мыслитель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формирует и отстаивает собственное мнение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87509" y="2785221"/>
            <a:ext cx="2265531" cy="3534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</a:rPr>
              <a:t>Решает проблемы</a:t>
            </a: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5864849" y="4745243"/>
            <a:ext cx="773113" cy="4540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2174816" y="5175974"/>
            <a:ext cx="562782" cy="309664"/>
          </a:xfrm>
          <a:prstGeom prst="rightArrow">
            <a:avLst>
              <a:gd name="adj1" fmla="val 4376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A792AF0-4261-457B-97A6-865A4C51B9B0}"/>
              </a:ext>
            </a:extLst>
          </p:cNvPr>
          <p:cNvSpPr txBox="1">
            <a:spLocks/>
          </p:cNvSpPr>
          <p:nvPr/>
        </p:nvSpPr>
        <p:spPr bwMode="auto">
          <a:xfrm>
            <a:off x="467544" y="5680969"/>
            <a:ext cx="3787745" cy="107950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None/>
            </a:pPr>
            <a:endParaRPr lang="ru-RU" altLang="ru-RU" sz="1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КРИТИЧЕСКОЕ МЫШЛЕНИЕ </a:t>
            </a:r>
          </a:p>
        </p:txBody>
      </p:sp>
      <p:sp>
        <p:nvSpPr>
          <p:cNvPr id="13" name="Скругленный прямоугольник 4">
            <a:extLst>
              <a:ext uri="{FF2B5EF4-FFF2-40B4-BE49-F238E27FC236}">
                <a16:creationId xmlns:a16="http://schemas.microsoft.com/office/drawing/2014/main" id="{5203D9AE-F85D-4FF2-B1F2-0ADE5BA7C29A}"/>
              </a:ext>
            </a:extLst>
          </p:cNvPr>
          <p:cNvSpPr/>
          <p:nvPr/>
        </p:nvSpPr>
        <p:spPr>
          <a:xfrm>
            <a:off x="4572000" y="4036835"/>
            <a:ext cx="4171949" cy="25879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u="sng" dirty="0">
                <a:solidFill>
                  <a:schemeClr val="accent2">
                    <a:lumMod val="75000"/>
                  </a:schemeClr>
                </a:solidFill>
              </a:rPr>
              <a:t>Цель данной технологии 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</a:rPr>
              <a:t>- развитие мыслительных навыков учащихся, необходимых не только в учебе, но и в обычной жизни (умение принимать взвешенные решения, работать с информацией, анализировать различные </a:t>
            </a:r>
          </a:p>
          <a:p>
            <a:pPr algn="ctr" eaLnBrk="1" hangingPunct="1">
              <a:defRPr/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</a:rPr>
              <a:t>стороны явлений)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4">
            <a:extLst>
              <a:ext uri="{FF2B5EF4-FFF2-40B4-BE49-F238E27FC236}">
                <a16:creationId xmlns:a16="http://schemas.microsoft.com/office/drawing/2014/main" id="{49E5AA9C-E55F-49AA-AB81-A983529F772F}"/>
              </a:ext>
            </a:extLst>
          </p:cNvPr>
          <p:cNvSpPr/>
          <p:nvPr/>
        </p:nvSpPr>
        <p:spPr>
          <a:xfrm>
            <a:off x="190960" y="2670086"/>
            <a:ext cx="3945169" cy="7200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Это разумный, взвешенный подход к принятию  сложных решений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:a16="http://schemas.microsoft.com/office/drawing/2014/main" id="{9BD0B6DA-EB5D-4D81-AEF3-32F5BA9074BB}"/>
              </a:ext>
            </a:extLst>
          </p:cNvPr>
          <p:cNvSpPr/>
          <p:nvPr/>
        </p:nvSpPr>
        <p:spPr>
          <a:xfrm>
            <a:off x="215766" y="4257166"/>
            <a:ext cx="3945169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Это отправная точка для развития </a:t>
            </a:r>
          </a:p>
          <a:p>
            <a:pPr algn="ctr" eaLnBrk="1" hangingPunct="1">
              <a:buFontTx/>
              <a:buNone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творческого мышления</a:t>
            </a:r>
          </a:p>
        </p:txBody>
      </p:sp>
      <p:sp>
        <p:nvSpPr>
          <p:cNvPr id="18" name="Стрелка вправо 18">
            <a:extLst>
              <a:ext uri="{FF2B5EF4-FFF2-40B4-BE49-F238E27FC236}">
                <a16:creationId xmlns:a16="http://schemas.microsoft.com/office/drawing/2014/main" id="{62EAEB6E-094E-4A21-9F53-5D84F00910D2}"/>
              </a:ext>
            </a:extLst>
          </p:cNvPr>
          <p:cNvSpPr/>
          <p:nvPr/>
        </p:nvSpPr>
        <p:spPr>
          <a:xfrm rot="5400000">
            <a:off x="7349067" y="2207339"/>
            <a:ext cx="609886" cy="309663"/>
          </a:xfrm>
          <a:prstGeom prst="rightArrow">
            <a:avLst>
              <a:gd name="adj1" fmla="val 4376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Скругленный прямоугольник 2">
            <a:extLst>
              <a:ext uri="{FF2B5EF4-FFF2-40B4-BE49-F238E27FC236}">
                <a16:creationId xmlns:a16="http://schemas.microsoft.com/office/drawing/2014/main" id="{ED7B1DAE-574B-4A7E-8874-6B788B417497}"/>
              </a:ext>
            </a:extLst>
          </p:cNvPr>
          <p:cNvSpPr/>
          <p:nvPr/>
        </p:nvSpPr>
        <p:spPr>
          <a:xfrm>
            <a:off x="5630377" y="890537"/>
            <a:ext cx="2775921" cy="10889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</a:rPr>
              <a:t>Совершает обдуманный выбор между различными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предположениями</a:t>
            </a:r>
            <a:endParaRPr lang="ru-RU" alt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Стрелка вправо 18">
            <a:extLst>
              <a:ext uri="{FF2B5EF4-FFF2-40B4-BE49-F238E27FC236}">
                <a16:creationId xmlns:a16="http://schemas.microsoft.com/office/drawing/2014/main" id="{B509B086-4BD9-41E1-BBCA-76AD794A1F83}"/>
              </a:ext>
            </a:extLst>
          </p:cNvPr>
          <p:cNvSpPr/>
          <p:nvPr/>
        </p:nvSpPr>
        <p:spPr>
          <a:xfrm rot="16200000">
            <a:off x="2195197" y="3648967"/>
            <a:ext cx="522019" cy="309662"/>
          </a:xfrm>
          <a:prstGeom prst="rightArrow">
            <a:avLst>
              <a:gd name="adj1" fmla="val 4376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Стрелка вправо 18">
            <a:extLst>
              <a:ext uri="{FF2B5EF4-FFF2-40B4-BE49-F238E27FC236}">
                <a16:creationId xmlns:a16="http://schemas.microsoft.com/office/drawing/2014/main" id="{9C5C8B1E-EB15-47E3-9D79-932827901D5A}"/>
              </a:ext>
            </a:extLst>
          </p:cNvPr>
          <p:cNvSpPr/>
          <p:nvPr/>
        </p:nvSpPr>
        <p:spPr>
          <a:xfrm rot="16200000">
            <a:off x="2176527" y="2068087"/>
            <a:ext cx="522019" cy="309662"/>
          </a:xfrm>
          <a:prstGeom prst="rightArrow">
            <a:avLst>
              <a:gd name="adj1" fmla="val 4376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трелка вправо 18">
            <a:extLst>
              <a:ext uri="{FF2B5EF4-FFF2-40B4-BE49-F238E27FC236}">
                <a16:creationId xmlns:a16="http://schemas.microsoft.com/office/drawing/2014/main" id="{65D553AB-4FD9-436D-B34B-0A9981A48563}"/>
              </a:ext>
            </a:extLst>
          </p:cNvPr>
          <p:cNvSpPr/>
          <p:nvPr/>
        </p:nvSpPr>
        <p:spPr>
          <a:xfrm>
            <a:off x="4572000" y="1329518"/>
            <a:ext cx="522019" cy="309662"/>
          </a:xfrm>
          <a:prstGeom prst="rightArrow">
            <a:avLst>
              <a:gd name="adj1" fmla="val 4376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Стрелка вправо 18">
            <a:extLst>
              <a:ext uri="{FF2B5EF4-FFF2-40B4-BE49-F238E27FC236}">
                <a16:creationId xmlns:a16="http://schemas.microsoft.com/office/drawing/2014/main" id="{537DBC71-6D45-49D0-BD89-62AC158A7D33}"/>
              </a:ext>
            </a:extLst>
          </p:cNvPr>
          <p:cNvSpPr/>
          <p:nvPr/>
        </p:nvSpPr>
        <p:spPr>
          <a:xfrm rot="5400000">
            <a:off x="7349067" y="3432911"/>
            <a:ext cx="609886" cy="309663"/>
          </a:xfrm>
          <a:prstGeom prst="rightArrow">
            <a:avLst>
              <a:gd name="adj1" fmla="val 4376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2765DD-8272-47B1-B432-25861CC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5289" y="2088712"/>
            <a:ext cx="2256862" cy="185714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050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70291" y="521838"/>
            <a:ext cx="6840040" cy="41883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Рассказать, а лучше показать, раскрыть в полной мере красоту родного края -  моя главная педагогическая задача. Дети с наибольшей заинтересованностью усваивают любой материал, если учитель опирается на примеры из знакомой им местности. А </a:t>
            </a: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</a:rPr>
              <a:t>технология развития критического мышления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развивает умение      не только овладевать информацией, но             критически   её  оценивать ,  осмысливать   и применять. Заинтересованность рождает мотивацию, так появляются новые идеи, исследовательские работы, проекты по улучшению экологического состояния своей малой Родины.      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51980" y="50227"/>
            <a:ext cx="6840040" cy="6469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ВЕДУЩАЯ ПЕДАГОГИЧЕСКАЯ ИДЕЯ</a:t>
            </a:r>
            <a:endParaRPr lang="ru-RU" sz="3200" dirty="0"/>
          </a:p>
        </p:txBody>
      </p:sp>
      <p:sp>
        <p:nvSpPr>
          <p:cNvPr id="4" name="Выгнутая вверх стрелка 3"/>
          <p:cNvSpPr/>
          <p:nvPr/>
        </p:nvSpPr>
        <p:spPr>
          <a:xfrm rot="5400000">
            <a:off x="7955895" y="441566"/>
            <a:ext cx="1354138" cy="801688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5400000" flipV="1">
            <a:off x="-69389" y="248965"/>
            <a:ext cx="1212850" cy="1092200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6935" y="5987792"/>
            <a:ext cx="6264696" cy="7831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Когда ты, как учитель, видишь у детей это стремление , то понимаешь, что  всё делаешь правильно.</a:t>
            </a:r>
          </a:p>
        </p:txBody>
      </p:sp>
      <p:pic>
        <p:nvPicPr>
          <p:cNvPr id="8204" name="Picture 12" descr="C:\Users\Азм\Desktop\Фото и видео к аттестации\IMG_33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30" y="4534843"/>
            <a:ext cx="2411413" cy="135572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Азм\Desktop\Фото и видео к аттестации\посадка сосен в линде\IMG_07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418" y="4345544"/>
            <a:ext cx="2225675" cy="14478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PC\Desktop\фото для заметки в газету\100_333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996" y="4345544"/>
            <a:ext cx="2518569" cy="14478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5766" y="61233"/>
            <a:ext cx="8820730" cy="5768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B0000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РЕЗУЛЬТАТИВНОСТЬ ДАННОЙ ТЕХНОЛОГИИ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8349" y="744017"/>
            <a:ext cx="3449913" cy="11986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Развивать любовь                  к  родному краю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34453" y="4252923"/>
            <a:ext cx="2455304" cy="950500"/>
          </a:xfrm>
          <a:prstGeom prst="roundRect">
            <a:avLst>
              <a:gd name="adj" fmla="val 21224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Заниматься исследовательской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работой</a:t>
            </a:r>
          </a:p>
        </p:txBody>
      </p:sp>
      <p:sp>
        <p:nvSpPr>
          <p:cNvPr id="29" name="Стрелка вправо 28"/>
          <p:cNvSpPr/>
          <p:nvPr/>
        </p:nvSpPr>
        <p:spPr>
          <a:xfrm rot="1992711">
            <a:off x="5736148" y="4474013"/>
            <a:ext cx="676701" cy="31002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4">
            <a:extLst>
              <a:ext uri="{FF2B5EF4-FFF2-40B4-BE49-F238E27FC236}">
                <a16:creationId xmlns:a16="http://schemas.microsoft.com/office/drawing/2014/main" id="{5203D9AE-F85D-4FF2-B1F2-0ADE5BA7C29A}"/>
              </a:ext>
            </a:extLst>
          </p:cNvPr>
          <p:cNvSpPr/>
          <p:nvPr/>
        </p:nvSpPr>
        <p:spPr>
          <a:xfrm>
            <a:off x="3635831" y="2403166"/>
            <a:ext cx="3156631" cy="18047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Краеведческий подход через призму технологии развития критического мышления  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позволяет </a:t>
            </a:r>
          </a:p>
        </p:txBody>
      </p:sp>
      <p:sp>
        <p:nvSpPr>
          <p:cNvPr id="16" name="Скругленный прямоугольник 4">
            <a:extLst>
              <a:ext uri="{FF2B5EF4-FFF2-40B4-BE49-F238E27FC236}">
                <a16:creationId xmlns:a16="http://schemas.microsoft.com/office/drawing/2014/main" id="{49E5AA9C-E55F-49AA-AB81-A983529F772F}"/>
              </a:ext>
            </a:extLst>
          </p:cNvPr>
          <p:cNvSpPr/>
          <p:nvPr/>
        </p:nvSpPr>
        <p:spPr>
          <a:xfrm>
            <a:off x="94113" y="3543408"/>
            <a:ext cx="2759842" cy="14642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Реализовывать  проекты экологической направленности</a:t>
            </a:r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:a16="http://schemas.microsoft.com/office/drawing/2014/main" id="{9BD0B6DA-EB5D-4D81-AEF3-32F5BA9074BB}"/>
              </a:ext>
            </a:extLst>
          </p:cNvPr>
          <p:cNvSpPr/>
          <p:nvPr/>
        </p:nvSpPr>
        <p:spPr>
          <a:xfrm>
            <a:off x="238349" y="5257827"/>
            <a:ext cx="2933894" cy="14642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Успешно участвовать в школьных и окружных  олимпиадах</a:t>
            </a:r>
          </a:p>
          <a:p>
            <a:pPr algn="ctr" eaLnBrk="1" hangingPunct="1">
              <a:buFontTx/>
              <a:buNone/>
            </a:pPr>
            <a:endParaRPr lang="ru-RU" alt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2">
            <a:extLst>
              <a:ext uri="{FF2B5EF4-FFF2-40B4-BE49-F238E27FC236}">
                <a16:creationId xmlns:a16="http://schemas.microsoft.com/office/drawing/2014/main" id="{ED7B1DAE-574B-4A7E-8874-6B788B417497}"/>
              </a:ext>
            </a:extLst>
          </p:cNvPr>
          <p:cNvSpPr/>
          <p:nvPr/>
        </p:nvSpPr>
        <p:spPr>
          <a:xfrm>
            <a:off x="6264408" y="767000"/>
            <a:ext cx="2775921" cy="9262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Повышать успеваемость и качество знаний </a:t>
            </a:r>
          </a:p>
        </p:txBody>
      </p:sp>
      <p:sp>
        <p:nvSpPr>
          <p:cNvPr id="21" name="Стрелка вправо 18">
            <a:extLst>
              <a:ext uri="{FF2B5EF4-FFF2-40B4-BE49-F238E27FC236}">
                <a16:creationId xmlns:a16="http://schemas.microsoft.com/office/drawing/2014/main" id="{B509B086-4BD9-41E1-BBCA-76AD794A1F83}"/>
              </a:ext>
            </a:extLst>
          </p:cNvPr>
          <p:cNvSpPr/>
          <p:nvPr/>
        </p:nvSpPr>
        <p:spPr>
          <a:xfrm rot="8500304">
            <a:off x="3069656" y="4531258"/>
            <a:ext cx="919696" cy="394961"/>
          </a:xfrm>
          <a:prstGeom prst="rightArrow">
            <a:avLst>
              <a:gd name="adj1" fmla="val 4376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Стрелка вправо 18">
            <a:extLst>
              <a:ext uri="{FF2B5EF4-FFF2-40B4-BE49-F238E27FC236}">
                <a16:creationId xmlns:a16="http://schemas.microsoft.com/office/drawing/2014/main" id="{9C5C8B1E-EB15-47E3-9D79-932827901D5A}"/>
              </a:ext>
            </a:extLst>
          </p:cNvPr>
          <p:cNvSpPr/>
          <p:nvPr/>
        </p:nvSpPr>
        <p:spPr>
          <a:xfrm rot="13267197">
            <a:off x="2940483" y="2139571"/>
            <a:ext cx="587998" cy="404068"/>
          </a:xfrm>
          <a:prstGeom prst="rightArrow">
            <a:avLst>
              <a:gd name="adj1" fmla="val 4376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трелка вправо 18">
            <a:extLst>
              <a:ext uri="{FF2B5EF4-FFF2-40B4-BE49-F238E27FC236}">
                <a16:creationId xmlns:a16="http://schemas.microsoft.com/office/drawing/2014/main" id="{65D553AB-4FD9-436D-B34B-0A9981A48563}"/>
              </a:ext>
            </a:extLst>
          </p:cNvPr>
          <p:cNvSpPr/>
          <p:nvPr/>
        </p:nvSpPr>
        <p:spPr>
          <a:xfrm rot="18678991">
            <a:off x="6142822" y="1813721"/>
            <a:ext cx="624639" cy="410810"/>
          </a:xfrm>
          <a:prstGeom prst="rightArrow">
            <a:avLst>
              <a:gd name="adj1" fmla="val 4376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Стрелка вправо 18">
            <a:extLst>
              <a:ext uri="{FF2B5EF4-FFF2-40B4-BE49-F238E27FC236}">
                <a16:creationId xmlns:a16="http://schemas.microsoft.com/office/drawing/2014/main" id="{C728EB63-9C3F-4E74-97A5-C9CC11145740}"/>
              </a:ext>
            </a:extLst>
          </p:cNvPr>
          <p:cNvSpPr/>
          <p:nvPr/>
        </p:nvSpPr>
        <p:spPr>
          <a:xfrm rot="9536868">
            <a:off x="2912919" y="3273291"/>
            <a:ext cx="584266" cy="404068"/>
          </a:xfrm>
          <a:prstGeom prst="rightArrow">
            <a:avLst>
              <a:gd name="adj1" fmla="val 4376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Скругленный прямоугольник 4">
            <a:extLst>
              <a:ext uri="{FF2B5EF4-FFF2-40B4-BE49-F238E27FC236}">
                <a16:creationId xmlns:a16="http://schemas.microsoft.com/office/drawing/2014/main" id="{36A74F30-9936-4B0D-B4ED-E4A228A23CF1}"/>
              </a:ext>
            </a:extLst>
          </p:cNvPr>
          <p:cNvSpPr/>
          <p:nvPr/>
        </p:nvSpPr>
        <p:spPr>
          <a:xfrm>
            <a:off x="3793523" y="5199933"/>
            <a:ext cx="2266045" cy="1509617"/>
          </a:xfrm>
          <a:prstGeom prst="roundRect">
            <a:avLst>
              <a:gd name="adj" fmla="val 21224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Массово выбирать  и успешно сдавать ОГЭ по географии </a:t>
            </a:r>
          </a:p>
        </p:txBody>
      </p:sp>
      <p:sp>
        <p:nvSpPr>
          <p:cNvPr id="27" name="Стрелка вправо 18">
            <a:extLst>
              <a:ext uri="{FF2B5EF4-FFF2-40B4-BE49-F238E27FC236}">
                <a16:creationId xmlns:a16="http://schemas.microsoft.com/office/drawing/2014/main" id="{30B16129-30D5-4945-80EA-2C7796276D15}"/>
              </a:ext>
            </a:extLst>
          </p:cNvPr>
          <p:cNvSpPr/>
          <p:nvPr/>
        </p:nvSpPr>
        <p:spPr>
          <a:xfrm rot="5400000">
            <a:off x="4719979" y="4591080"/>
            <a:ext cx="584266" cy="404068"/>
          </a:xfrm>
          <a:prstGeom prst="rightArrow">
            <a:avLst>
              <a:gd name="adj1" fmla="val 4376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0" name="Рисунок 29" descr="F:\Экоурок фото\P_20161022_113047.jpg">
            <a:extLst>
              <a:ext uri="{FF2B5EF4-FFF2-40B4-BE49-F238E27FC236}">
                <a16:creationId xmlns:a16="http://schemas.microsoft.com/office/drawing/2014/main" id="{91E721AD-B022-47E1-B4A2-BE43023FAEA8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0457" y="815039"/>
            <a:ext cx="1863883" cy="132867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31" name="Рисунок 30" descr="D:\экология 2010\IMG_3338.jpg">
            <a:extLst>
              <a:ext uri="{FF2B5EF4-FFF2-40B4-BE49-F238E27FC236}">
                <a16:creationId xmlns:a16="http://schemas.microsoft.com/office/drawing/2014/main" id="{1EFD8CE3-C491-45CA-AE28-906B9EE905F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538" y="2158937"/>
            <a:ext cx="1969485" cy="153390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32" name="Объект 3" descr="C:\Users\Азм\Desktop\100_3702.JPG">
            <a:extLst>
              <a:ext uri="{FF2B5EF4-FFF2-40B4-BE49-F238E27FC236}">
                <a16:creationId xmlns:a16="http://schemas.microsoft.com/office/drawing/2014/main" id="{0F8C2F0F-6483-490F-8487-2F2A1320B1AB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94" y="2143712"/>
            <a:ext cx="1714647" cy="11986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2EF502-F927-43F3-9670-41D0A54EC2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544" y="5328084"/>
            <a:ext cx="2573524" cy="136910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1609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3B3698-6E14-4495-8C8E-1BB67220EDE8}"/>
              </a:ext>
            </a:extLst>
          </p:cNvPr>
          <p:cNvSpPr txBox="1"/>
          <p:nvPr/>
        </p:nvSpPr>
        <p:spPr>
          <a:xfrm>
            <a:off x="899592" y="119675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C8FEC-C0CD-49BE-941A-18210AA9EA5C}"/>
              </a:ext>
            </a:extLst>
          </p:cNvPr>
          <p:cNvSpPr txBox="1"/>
          <p:nvPr/>
        </p:nvSpPr>
        <p:spPr>
          <a:xfrm>
            <a:off x="1907704" y="710978"/>
            <a:ext cx="5688632" cy="1571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успеваемости и качества знаний по географии 2017-2022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г.г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B10A482-4C73-4F74-9C3B-DBFB44878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84403"/>
              </p:ext>
            </p:extLst>
          </p:nvPr>
        </p:nvGraphicFramePr>
        <p:xfrm>
          <a:off x="323528" y="1772816"/>
          <a:ext cx="4514193" cy="3888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283">
                  <a:extLst>
                    <a:ext uri="{9D8B030D-6E8A-4147-A177-3AD203B41FA5}">
                      <a16:colId xmlns:a16="http://schemas.microsoft.com/office/drawing/2014/main" val="2145566333"/>
                    </a:ext>
                  </a:extLst>
                </a:gridCol>
                <a:gridCol w="936766">
                  <a:extLst>
                    <a:ext uri="{9D8B030D-6E8A-4147-A177-3AD203B41FA5}">
                      <a16:colId xmlns:a16="http://schemas.microsoft.com/office/drawing/2014/main" val="3640989503"/>
                    </a:ext>
                  </a:extLst>
                </a:gridCol>
                <a:gridCol w="920048">
                  <a:extLst>
                    <a:ext uri="{9D8B030D-6E8A-4147-A177-3AD203B41FA5}">
                      <a16:colId xmlns:a16="http://schemas.microsoft.com/office/drawing/2014/main" val="3882690180"/>
                    </a:ext>
                  </a:extLst>
                </a:gridCol>
                <a:gridCol w="1010495">
                  <a:extLst>
                    <a:ext uri="{9D8B030D-6E8A-4147-A177-3AD203B41FA5}">
                      <a16:colId xmlns:a16="http://schemas.microsoft.com/office/drawing/2014/main" val="2997431713"/>
                    </a:ext>
                  </a:extLst>
                </a:gridCol>
                <a:gridCol w="827601">
                  <a:extLst>
                    <a:ext uri="{9D8B030D-6E8A-4147-A177-3AD203B41FA5}">
                      <a16:colId xmlns:a16="http://schemas.microsoft.com/office/drawing/2014/main" val="2824594424"/>
                    </a:ext>
                  </a:extLst>
                </a:gridCol>
              </a:tblGrid>
              <a:tr h="1254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Учебные года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Количество обучающихся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Кол-во обучающихся  на «4» и «5»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Качество знаний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Успеваемость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20269"/>
                  </a:ext>
                </a:extLst>
              </a:tr>
              <a:tr h="469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2017-2018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347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285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82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08609"/>
                  </a:ext>
                </a:extLst>
              </a:tr>
              <a:tr h="469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2018-2019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355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301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419346"/>
                  </a:ext>
                </a:extLst>
              </a:tr>
              <a:tr h="469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2019-2020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362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305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79789"/>
                  </a:ext>
                </a:extLst>
              </a:tr>
              <a:tr h="469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2020-2021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365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314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86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251300"/>
                  </a:ext>
                </a:extLst>
              </a:tr>
              <a:tr h="757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372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324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87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39868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7519771-5507-46E7-987F-C53432F550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278528"/>
              </p:ext>
            </p:extLst>
          </p:nvPr>
        </p:nvGraphicFramePr>
        <p:xfrm>
          <a:off x="5004048" y="1772816"/>
          <a:ext cx="408214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215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C12082-1E10-4504-87FE-61468AF247CF}"/>
              </a:ext>
            </a:extLst>
          </p:cNvPr>
          <p:cNvSpPr txBox="1"/>
          <p:nvPr/>
        </p:nvSpPr>
        <p:spPr>
          <a:xfrm>
            <a:off x="1979712" y="260648"/>
            <a:ext cx="6912768" cy="671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муниципального этапа  всероссийской олимпиады  школьников по географии.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B56F42D-3380-4ADF-93EB-26EBEABF9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801400"/>
              </p:ext>
            </p:extLst>
          </p:nvPr>
        </p:nvGraphicFramePr>
        <p:xfrm>
          <a:off x="162359" y="1156136"/>
          <a:ext cx="8819282" cy="5448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03">
                  <a:extLst>
                    <a:ext uri="{9D8B030D-6E8A-4147-A177-3AD203B41FA5}">
                      <a16:colId xmlns:a16="http://schemas.microsoft.com/office/drawing/2014/main" val="3959476099"/>
                    </a:ext>
                  </a:extLst>
                </a:gridCol>
                <a:gridCol w="1633766">
                  <a:extLst>
                    <a:ext uri="{9D8B030D-6E8A-4147-A177-3AD203B41FA5}">
                      <a16:colId xmlns:a16="http://schemas.microsoft.com/office/drawing/2014/main" val="390298768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807269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28431046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121703611"/>
                    </a:ext>
                  </a:extLst>
                </a:gridCol>
                <a:gridCol w="1495643">
                  <a:extLst>
                    <a:ext uri="{9D8B030D-6E8A-4147-A177-3AD203B41FA5}">
                      <a16:colId xmlns:a16="http://schemas.microsoft.com/office/drawing/2014/main" val="3778557018"/>
                    </a:ext>
                  </a:extLst>
                </a:gridCol>
                <a:gridCol w="1401830">
                  <a:extLst>
                    <a:ext uri="{9D8B030D-6E8A-4147-A177-3AD203B41FA5}">
                      <a16:colId xmlns:a16="http://schemas.microsoft.com/office/drawing/2014/main" val="3773014768"/>
                    </a:ext>
                  </a:extLst>
                </a:gridCol>
              </a:tblGrid>
              <a:tr h="563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№ 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2019-2020 учебный 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2020-2021 учебный год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2021-2022 учебный год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020774"/>
                  </a:ext>
                </a:extLst>
              </a:tr>
              <a:tr h="1365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Солодовников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Илья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Участник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Лукашов Кирилл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Участник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Доброхотова Елизавета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Победитель</a:t>
                      </a:r>
                      <a:endParaRPr lang="ru-RU" sz="14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06893"/>
                  </a:ext>
                </a:extLst>
              </a:tr>
              <a:tr h="66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Тесёлкин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Денис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Участник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Лютова Анастасия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Участник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Ежова Василиса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Победитель</a:t>
                      </a:r>
                      <a:endParaRPr lang="ru-RU" sz="14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63211"/>
                  </a:ext>
                </a:extLst>
              </a:tr>
              <a:tr h="66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Медведева Диана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Участник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Сазонова Елизавета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Участник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506444"/>
                  </a:ext>
                </a:extLst>
              </a:tr>
              <a:tr h="66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Бабуш Алина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Участник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Праздников Ярослав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Участник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133138"/>
                  </a:ext>
                </a:extLst>
              </a:tr>
              <a:tr h="66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Щелокова Варвара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Участник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487829"/>
                  </a:ext>
                </a:extLst>
              </a:tr>
              <a:tr h="846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Золотов Максим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Участник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0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489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1379</Words>
  <Application>Microsoft Office PowerPoint</Application>
  <PresentationFormat>Экран (4:3)</PresentationFormat>
  <Paragraphs>325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УСЛОВИЯ ФОРМИРОВАНИЯ ЛИЧНОГО ВКЛАДА ПЕДАГОГА  В РАЗВИТИЕ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tvk-2004@dnevnik.ru</cp:lastModifiedBy>
  <cp:revision>252</cp:revision>
  <dcterms:created xsi:type="dcterms:W3CDTF">2012-05-08T20:01:29Z</dcterms:created>
  <dcterms:modified xsi:type="dcterms:W3CDTF">2022-02-23T13:22:29Z</dcterms:modified>
</cp:coreProperties>
</file>