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0" r:id="rId3"/>
    <p:sldId id="258" r:id="rId4"/>
    <p:sldId id="261" r:id="rId5"/>
    <p:sldId id="259" r:id="rId6"/>
    <p:sldId id="257" r:id="rId7"/>
    <p:sldId id="262" r:id="rId8"/>
    <p:sldId id="285" r:id="rId9"/>
    <p:sldId id="279" r:id="rId10"/>
    <p:sldId id="272" r:id="rId11"/>
    <p:sldId id="274" r:id="rId12"/>
    <p:sldId id="275" r:id="rId13"/>
    <p:sldId id="288" r:id="rId14"/>
    <p:sldId id="289" r:id="rId15"/>
    <p:sldId id="290" r:id="rId16"/>
    <p:sldId id="291" r:id="rId17"/>
    <p:sldId id="283" r:id="rId18"/>
    <p:sldId id="282" r:id="rId19"/>
    <p:sldId id="286" r:id="rId20"/>
    <p:sldId id="295" r:id="rId21"/>
    <p:sldId id="292" r:id="rId22"/>
    <p:sldId id="293" r:id="rId23"/>
    <p:sldId id="294" r:id="rId24"/>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1502"/>
    <a:srgbClr val="6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39" autoAdjust="0"/>
    <p:restoredTop sz="94621" autoAdjust="0"/>
  </p:normalViewPr>
  <p:slideViewPr>
    <p:cSldViewPr>
      <p:cViewPr varScale="1">
        <p:scale>
          <a:sx n="108" d="100"/>
          <a:sy n="108" d="100"/>
        </p:scale>
        <p:origin x="163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Лист1!$B$1</c:f>
              <c:strCache>
                <c:ptCount val="1"/>
                <c:pt idx="0">
                  <c:v>не знают</c:v>
                </c:pt>
              </c:strCache>
            </c:strRef>
          </c:tx>
          <c:invertIfNegative val="0"/>
          <c:cat>
            <c:strRef>
              <c:f>Лист1!$A$2:$A$4</c:f>
              <c:strCache>
                <c:ptCount val="3"/>
                <c:pt idx="0">
                  <c:v>5 класс</c:v>
                </c:pt>
                <c:pt idx="1">
                  <c:v>7 класс</c:v>
                </c:pt>
                <c:pt idx="2">
                  <c:v>9 класс</c:v>
                </c:pt>
              </c:strCache>
            </c:strRef>
          </c:cat>
          <c:val>
            <c:numRef>
              <c:f>Лист1!$B$2:$B$4</c:f>
              <c:numCache>
                <c:formatCode>0%</c:formatCode>
                <c:ptCount val="3"/>
                <c:pt idx="0">
                  <c:v>0.56999999999999995</c:v>
                </c:pt>
                <c:pt idx="1">
                  <c:v>0.34</c:v>
                </c:pt>
                <c:pt idx="2">
                  <c:v>0.17</c:v>
                </c:pt>
              </c:numCache>
            </c:numRef>
          </c:val>
          <c:extLst>
            <c:ext xmlns:c16="http://schemas.microsoft.com/office/drawing/2014/chart" uri="{C3380CC4-5D6E-409C-BE32-E72D297353CC}">
              <c16:uniqueId val="{00000000-D979-4E77-9C9A-B58EBB128D7B}"/>
            </c:ext>
          </c:extLst>
        </c:ser>
        <c:ser>
          <c:idx val="1"/>
          <c:order val="1"/>
          <c:tx>
            <c:strRef>
              <c:f>Лист1!$C$1</c:f>
              <c:strCache>
                <c:ptCount val="1"/>
                <c:pt idx="0">
                  <c:v>знают 1-2</c:v>
                </c:pt>
              </c:strCache>
            </c:strRef>
          </c:tx>
          <c:invertIfNegative val="0"/>
          <c:cat>
            <c:strRef>
              <c:f>Лист1!$A$2:$A$4</c:f>
              <c:strCache>
                <c:ptCount val="3"/>
                <c:pt idx="0">
                  <c:v>5 класс</c:v>
                </c:pt>
                <c:pt idx="1">
                  <c:v>7 класс</c:v>
                </c:pt>
                <c:pt idx="2">
                  <c:v>9 класс</c:v>
                </c:pt>
              </c:strCache>
            </c:strRef>
          </c:cat>
          <c:val>
            <c:numRef>
              <c:f>Лист1!$C$2:$C$4</c:f>
              <c:numCache>
                <c:formatCode>0%</c:formatCode>
                <c:ptCount val="3"/>
                <c:pt idx="0">
                  <c:v>0.38000000000000012</c:v>
                </c:pt>
                <c:pt idx="1">
                  <c:v>0.51</c:v>
                </c:pt>
                <c:pt idx="2">
                  <c:v>0.56000000000000005</c:v>
                </c:pt>
              </c:numCache>
            </c:numRef>
          </c:val>
          <c:extLst>
            <c:ext xmlns:c16="http://schemas.microsoft.com/office/drawing/2014/chart" uri="{C3380CC4-5D6E-409C-BE32-E72D297353CC}">
              <c16:uniqueId val="{00000001-D979-4E77-9C9A-B58EBB128D7B}"/>
            </c:ext>
          </c:extLst>
        </c:ser>
        <c:ser>
          <c:idx val="2"/>
          <c:order val="2"/>
          <c:tx>
            <c:strRef>
              <c:f>Лист1!$D$1</c:f>
              <c:strCache>
                <c:ptCount val="1"/>
                <c:pt idx="0">
                  <c:v>более 3х</c:v>
                </c:pt>
              </c:strCache>
            </c:strRef>
          </c:tx>
          <c:invertIfNegative val="0"/>
          <c:cat>
            <c:strRef>
              <c:f>Лист1!$A$2:$A$4</c:f>
              <c:strCache>
                <c:ptCount val="3"/>
                <c:pt idx="0">
                  <c:v>5 класс</c:v>
                </c:pt>
                <c:pt idx="1">
                  <c:v>7 класс</c:v>
                </c:pt>
                <c:pt idx="2">
                  <c:v>9 класс</c:v>
                </c:pt>
              </c:strCache>
            </c:strRef>
          </c:cat>
          <c:val>
            <c:numRef>
              <c:f>Лист1!$D$2:$D$4</c:f>
              <c:numCache>
                <c:formatCode>0%</c:formatCode>
                <c:ptCount val="3"/>
                <c:pt idx="0">
                  <c:v>0.05</c:v>
                </c:pt>
                <c:pt idx="1">
                  <c:v>0.15000000000000005</c:v>
                </c:pt>
                <c:pt idx="2">
                  <c:v>0.27</c:v>
                </c:pt>
              </c:numCache>
            </c:numRef>
          </c:val>
          <c:extLst>
            <c:ext xmlns:c16="http://schemas.microsoft.com/office/drawing/2014/chart" uri="{C3380CC4-5D6E-409C-BE32-E72D297353CC}">
              <c16:uniqueId val="{00000002-D979-4E77-9C9A-B58EBB128D7B}"/>
            </c:ext>
          </c:extLst>
        </c:ser>
        <c:dLbls>
          <c:showLegendKey val="0"/>
          <c:showVal val="0"/>
          <c:showCatName val="0"/>
          <c:showSerName val="0"/>
          <c:showPercent val="0"/>
          <c:showBubbleSize val="0"/>
        </c:dLbls>
        <c:gapWidth val="150"/>
        <c:axId val="619881032"/>
        <c:axId val="619878680"/>
      </c:barChart>
      <c:catAx>
        <c:axId val="619881032"/>
        <c:scaling>
          <c:orientation val="minMax"/>
        </c:scaling>
        <c:delete val="0"/>
        <c:axPos val="b"/>
        <c:numFmt formatCode="General" sourceLinked="1"/>
        <c:majorTickMark val="out"/>
        <c:minorTickMark val="none"/>
        <c:tickLblPos val="nextTo"/>
        <c:crossAx val="619878680"/>
        <c:crosses val="autoZero"/>
        <c:auto val="1"/>
        <c:lblAlgn val="ctr"/>
        <c:lblOffset val="100"/>
        <c:noMultiLvlLbl val="0"/>
      </c:catAx>
      <c:valAx>
        <c:axId val="619878680"/>
        <c:scaling>
          <c:orientation val="minMax"/>
        </c:scaling>
        <c:delete val="0"/>
        <c:axPos val="l"/>
        <c:majorGridlines/>
        <c:numFmt formatCode="0%" sourceLinked="1"/>
        <c:majorTickMark val="out"/>
        <c:minorTickMark val="none"/>
        <c:tickLblPos val="nextTo"/>
        <c:crossAx val="619881032"/>
        <c:crosses val="autoZero"/>
        <c:crossBetween val="between"/>
      </c:valAx>
    </c:plotArea>
    <c:legend>
      <c:legendPos val="r"/>
      <c:overlay val="0"/>
    </c:legend>
    <c:plotVisOnly val="1"/>
    <c:dispBlanksAs val="gap"/>
    <c:showDLblsOverMax val="0"/>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Лист1!$B$1</c:f>
              <c:strCache>
                <c:ptCount val="1"/>
                <c:pt idx="0">
                  <c:v>да</c:v>
                </c:pt>
              </c:strCache>
            </c:strRef>
          </c:tx>
          <c:invertIfNegative val="0"/>
          <c:cat>
            <c:strRef>
              <c:f>Лист1!$A$2:$A$4</c:f>
              <c:strCache>
                <c:ptCount val="3"/>
                <c:pt idx="0">
                  <c:v>5 класс</c:v>
                </c:pt>
                <c:pt idx="1">
                  <c:v>7 класс</c:v>
                </c:pt>
                <c:pt idx="2">
                  <c:v>9 класс</c:v>
                </c:pt>
              </c:strCache>
            </c:strRef>
          </c:cat>
          <c:val>
            <c:numRef>
              <c:f>Лист1!$B$2:$B$4</c:f>
              <c:numCache>
                <c:formatCode>0%</c:formatCode>
                <c:ptCount val="3"/>
                <c:pt idx="0">
                  <c:v>0.26</c:v>
                </c:pt>
                <c:pt idx="1">
                  <c:v>0.48000000000000009</c:v>
                </c:pt>
                <c:pt idx="2">
                  <c:v>0.87000000000000022</c:v>
                </c:pt>
              </c:numCache>
            </c:numRef>
          </c:val>
          <c:extLst>
            <c:ext xmlns:c16="http://schemas.microsoft.com/office/drawing/2014/chart" uri="{C3380CC4-5D6E-409C-BE32-E72D297353CC}">
              <c16:uniqueId val="{00000000-CA98-4AA8-907B-B47005AD499F}"/>
            </c:ext>
          </c:extLst>
        </c:ser>
        <c:ser>
          <c:idx val="1"/>
          <c:order val="1"/>
          <c:tx>
            <c:strRef>
              <c:f>Лист1!$C$1</c:f>
              <c:strCache>
                <c:ptCount val="1"/>
                <c:pt idx="0">
                  <c:v>нет</c:v>
                </c:pt>
              </c:strCache>
            </c:strRef>
          </c:tx>
          <c:invertIfNegative val="0"/>
          <c:cat>
            <c:strRef>
              <c:f>Лист1!$A$2:$A$4</c:f>
              <c:strCache>
                <c:ptCount val="3"/>
                <c:pt idx="0">
                  <c:v>5 класс</c:v>
                </c:pt>
                <c:pt idx="1">
                  <c:v>7 класс</c:v>
                </c:pt>
                <c:pt idx="2">
                  <c:v>9 класс</c:v>
                </c:pt>
              </c:strCache>
            </c:strRef>
          </c:cat>
          <c:val>
            <c:numRef>
              <c:f>Лист1!$C$2:$C$4</c:f>
              <c:numCache>
                <c:formatCode>0%</c:formatCode>
                <c:ptCount val="3"/>
                <c:pt idx="0">
                  <c:v>0.74000000000000021</c:v>
                </c:pt>
                <c:pt idx="1">
                  <c:v>0.52</c:v>
                </c:pt>
                <c:pt idx="2">
                  <c:v>0.13</c:v>
                </c:pt>
              </c:numCache>
            </c:numRef>
          </c:val>
          <c:extLst>
            <c:ext xmlns:c16="http://schemas.microsoft.com/office/drawing/2014/chart" uri="{C3380CC4-5D6E-409C-BE32-E72D297353CC}">
              <c16:uniqueId val="{00000001-CA98-4AA8-907B-B47005AD499F}"/>
            </c:ext>
          </c:extLst>
        </c:ser>
        <c:dLbls>
          <c:showLegendKey val="0"/>
          <c:showVal val="0"/>
          <c:showCatName val="0"/>
          <c:showSerName val="0"/>
          <c:showPercent val="0"/>
          <c:showBubbleSize val="0"/>
        </c:dLbls>
        <c:gapWidth val="150"/>
        <c:axId val="619879856"/>
        <c:axId val="619879464"/>
      </c:barChart>
      <c:catAx>
        <c:axId val="619879856"/>
        <c:scaling>
          <c:orientation val="minMax"/>
        </c:scaling>
        <c:delete val="0"/>
        <c:axPos val="b"/>
        <c:numFmt formatCode="General" sourceLinked="1"/>
        <c:majorTickMark val="out"/>
        <c:minorTickMark val="none"/>
        <c:tickLblPos val="nextTo"/>
        <c:crossAx val="619879464"/>
        <c:crosses val="autoZero"/>
        <c:auto val="1"/>
        <c:lblAlgn val="ctr"/>
        <c:lblOffset val="100"/>
        <c:noMultiLvlLbl val="0"/>
      </c:catAx>
      <c:valAx>
        <c:axId val="619879464"/>
        <c:scaling>
          <c:orientation val="minMax"/>
        </c:scaling>
        <c:delete val="0"/>
        <c:axPos val="l"/>
        <c:majorGridlines/>
        <c:numFmt formatCode="0%" sourceLinked="1"/>
        <c:majorTickMark val="out"/>
        <c:minorTickMark val="none"/>
        <c:tickLblPos val="nextTo"/>
        <c:crossAx val="619879856"/>
        <c:crosses val="autoZero"/>
        <c:crossBetween val="between"/>
      </c:valAx>
    </c:plotArea>
    <c:legend>
      <c:legendPos val="r"/>
      <c:overlay val="0"/>
    </c:legend>
    <c:plotVisOnly val="1"/>
    <c:dispBlanksAs val="gap"/>
    <c:showDLblsOverMax val="0"/>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541265675123912E-2"/>
          <c:y val="3.215285589301338E-2"/>
          <c:w val="0.70578630796150477"/>
          <c:h val="0.85653105861767287"/>
        </c:manualLayout>
      </c:layout>
      <c:barChart>
        <c:barDir val="col"/>
        <c:grouping val="clustered"/>
        <c:varyColors val="0"/>
        <c:ser>
          <c:idx val="0"/>
          <c:order val="0"/>
          <c:tx>
            <c:strRef>
              <c:f>Лист1!$B$1</c:f>
              <c:strCache>
                <c:ptCount val="1"/>
                <c:pt idx="0">
                  <c:v>не участвоали</c:v>
                </c:pt>
              </c:strCache>
            </c:strRef>
          </c:tx>
          <c:invertIfNegative val="0"/>
          <c:cat>
            <c:strRef>
              <c:f>Лист1!$A$2:$A$4</c:f>
              <c:strCache>
                <c:ptCount val="3"/>
                <c:pt idx="0">
                  <c:v>5 класс</c:v>
                </c:pt>
                <c:pt idx="1">
                  <c:v>7 класс</c:v>
                </c:pt>
                <c:pt idx="2">
                  <c:v>9 класс</c:v>
                </c:pt>
              </c:strCache>
            </c:strRef>
          </c:cat>
          <c:val>
            <c:numRef>
              <c:f>Лист1!$B$2:$B$4</c:f>
              <c:numCache>
                <c:formatCode>0%</c:formatCode>
                <c:ptCount val="3"/>
                <c:pt idx="0">
                  <c:v>0.74000000000000021</c:v>
                </c:pt>
                <c:pt idx="1">
                  <c:v>0.52</c:v>
                </c:pt>
                <c:pt idx="2">
                  <c:v>0.17</c:v>
                </c:pt>
              </c:numCache>
            </c:numRef>
          </c:val>
          <c:extLst>
            <c:ext xmlns:c16="http://schemas.microsoft.com/office/drawing/2014/chart" uri="{C3380CC4-5D6E-409C-BE32-E72D297353CC}">
              <c16:uniqueId val="{00000000-82E4-40E3-9AF2-786EC1A423E3}"/>
            </c:ext>
          </c:extLst>
        </c:ser>
        <c:ser>
          <c:idx val="1"/>
          <c:order val="1"/>
          <c:tx>
            <c:strRef>
              <c:f>Лист1!$C$1</c:f>
              <c:strCache>
                <c:ptCount val="1"/>
                <c:pt idx="0">
                  <c:v>уч. в 1-2</c:v>
                </c:pt>
              </c:strCache>
            </c:strRef>
          </c:tx>
          <c:invertIfNegative val="0"/>
          <c:cat>
            <c:strRef>
              <c:f>Лист1!$A$2:$A$4</c:f>
              <c:strCache>
                <c:ptCount val="3"/>
                <c:pt idx="0">
                  <c:v>5 класс</c:v>
                </c:pt>
                <c:pt idx="1">
                  <c:v>7 класс</c:v>
                </c:pt>
                <c:pt idx="2">
                  <c:v>9 класс</c:v>
                </c:pt>
              </c:strCache>
            </c:strRef>
          </c:cat>
          <c:val>
            <c:numRef>
              <c:f>Лист1!$C$2:$C$4</c:f>
              <c:numCache>
                <c:formatCode>0%</c:formatCode>
                <c:ptCount val="3"/>
                <c:pt idx="0">
                  <c:v>0.26</c:v>
                </c:pt>
                <c:pt idx="1">
                  <c:v>0.37000000000000011</c:v>
                </c:pt>
                <c:pt idx="2">
                  <c:v>0.6000000000000002</c:v>
                </c:pt>
              </c:numCache>
            </c:numRef>
          </c:val>
          <c:extLst>
            <c:ext xmlns:c16="http://schemas.microsoft.com/office/drawing/2014/chart" uri="{C3380CC4-5D6E-409C-BE32-E72D297353CC}">
              <c16:uniqueId val="{00000001-82E4-40E3-9AF2-786EC1A423E3}"/>
            </c:ext>
          </c:extLst>
        </c:ser>
        <c:ser>
          <c:idx val="2"/>
          <c:order val="2"/>
          <c:tx>
            <c:strRef>
              <c:f>Лист1!$D$1</c:f>
              <c:strCache>
                <c:ptCount val="1"/>
                <c:pt idx="0">
                  <c:v>уч. в более 3х</c:v>
                </c:pt>
              </c:strCache>
            </c:strRef>
          </c:tx>
          <c:invertIfNegative val="0"/>
          <c:cat>
            <c:strRef>
              <c:f>Лист1!$A$2:$A$4</c:f>
              <c:strCache>
                <c:ptCount val="3"/>
                <c:pt idx="0">
                  <c:v>5 класс</c:v>
                </c:pt>
                <c:pt idx="1">
                  <c:v>7 класс</c:v>
                </c:pt>
                <c:pt idx="2">
                  <c:v>9 класс</c:v>
                </c:pt>
              </c:strCache>
            </c:strRef>
          </c:cat>
          <c:val>
            <c:numRef>
              <c:f>Лист1!$D$2:$D$4</c:f>
              <c:numCache>
                <c:formatCode>0%</c:formatCode>
                <c:ptCount val="3"/>
                <c:pt idx="0">
                  <c:v>0</c:v>
                </c:pt>
                <c:pt idx="1">
                  <c:v>0.11</c:v>
                </c:pt>
                <c:pt idx="2">
                  <c:v>0.33000000000000013</c:v>
                </c:pt>
              </c:numCache>
            </c:numRef>
          </c:val>
          <c:extLst>
            <c:ext xmlns:c16="http://schemas.microsoft.com/office/drawing/2014/chart" uri="{C3380CC4-5D6E-409C-BE32-E72D297353CC}">
              <c16:uniqueId val="{00000002-82E4-40E3-9AF2-786EC1A423E3}"/>
            </c:ext>
          </c:extLst>
        </c:ser>
        <c:dLbls>
          <c:showLegendKey val="0"/>
          <c:showVal val="0"/>
          <c:showCatName val="0"/>
          <c:showSerName val="0"/>
          <c:showPercent val="0"/>
          <c:showBubbleSize val="0"/>
        </c:dLbls>
        <c:gapWidth val="150"/>
        <c:axId val="619881424"/>
        <c:axId val="619883384"/>
      </c:barChart>
      <c:catAx>
        <c:axId val="619881424"/>
        <c:scaling>
          <c:orientation val="minMax"/>
        </c:scaling>
        <c:delete val="0"/>
        <c:axPos val="b"/>
        <c:numFmt formatCode="General" sourceLinked="1"/>
        <c:majorTickMark val="out"/>
        <c:minorTickMark val="none"/>
        <c:tickLblPos val="nextTo"/>
        <c:crossAx val="619883384"/>
        <c:crosses val="autoZero"/>
        <c:auto val="1"/>
        <c:lblAlgn val="ctr"/>
        <c:lblOffset val="100"/>
        <c:noMultiLvlLbl val="0"/>
      </c:catAx>
      <c:valAx>
        <c:axId val="619883384"/>
        <c:scaling>
          <c:orientation val="minMax"/>
        </c:scaling>
        <c:delete val="0"/>
        <c:axPos val="l"/>
        <c:majorGridlines/>
        <c:numFmt formatCode="0%" sourceLinked="1"/>
        <c:majorTickMark val="out"/>
        <c:minorTickMark val="none"/>
        <c:tickLblPos val="nextTo"/>
        <c:crossAx val="619881424"/>
        <c:crosses val="autoZero"/>
        <c:crossBetween val="between"/>
      </c:valAx>
    </c:plotArea>
    <c:legend>
      <c:legendPos val="r"/>
      <c:overlay val="0"/>
    </c:legend>
    <c:plotVisOnly val="1"/>
    <c:dispBlanksAs val="gap"/>
    <c:showDLblsOverMax val="0"/>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ru-RU"/>
    </a:p>
  </c:txPr>
  <c:externalData r:id="rId1">
    <c:autoUpdate val="0"/>
  </c:externalData>
</c:chartSpace>
</file>

<file path=ppt/diagrams/_rels/data1.xml.rels><?xml version="1.0" encoding="UTF-8" standalone="yes"?>
<Relationships xmlns="http://schemas.openxmlformats.org/package/2006/relationships"><Relationship Id="rId3" Type="http://schemas.openxmlformats.org/officeDocument/2006/relationships/slide" Target="../slides/slide14.xml"/><Relationship Id="rId7" Type="http://schemas.openxmlformats.org/officeDocument/2006/relationships/slide" Target="../slides/slide17.xml"/><Relationship Id="rId2" Type="http://schemas.openxmlformats.org/officeDocument/2006/relationships/hyperlink" Target="&#1052;&#1077;&#1090;&#1086;&#1076;&#1080;&#1095;&#1077;&#1089;&#1082;&#1080;&#1081;%20&#1075;&#1080;&#1076;%205-11%20&#1082;&#1083;&#1072;&#1089;&#1089;&#1099;.pdf" TargetMode="External"/><Relationship Id="rId1" Type="http://schemas.openxmlformats.org/officeDocument/2006/relationships/hyperlink" Target="&#1058;&#1077;&#1093;&#1085;&#1086;&#1083;&#1086;&#1075;&#1080;&#1095;&#1077;&#1089;&#1082;&#1072;&#1103;%20&#1082;&#1072;&#1088;&#1090;&#1072;%201.docx" TargetMode="External"/><Relationship Id="rId6" Type="http://schemas.openxmlformats.org/officeDocument/2006/relationships/hyperlink" Target="&#1058;&#1077;&#1093;&#1085;&#1086;&#1083;&#1086;&#1075;&#1080;&#1095;&#1077;&#1089;&#1082;&#1072;&#1103;%20&#1082;&#1072;&#1088;&#1090;&#1072;%202.docx" TargetMode="External"/><Relationship Id="rId5" Type="http://schemas.openxmlformats.org/officeDocument/2006/relationships/slide" Target="../slides/slide22.xml"/><Relationship Id="rId4" Type="http://schemas.openxmlformats.org/officeDocument/2006/relationships/slide" Target="../slides/slide23.xml"/></Relationships>
</file>

<file path=ppt/diagrams/_rels/data2.xml.rels><?xml version="1.0" encoding="UTF-8" standalone="yes"?>
<Relationships xmlns="http://schemas.openxmlformats.org/package/2006/relationships"><Relationship Id="rId3" Type="http://schemas.openxmlformats.org/officeDocument/2006/relationships/hyperlink" Target="&#1089;&#1086;&#1089;&#1085;&#1086;&#1074;&#1099;&#1081;%20&#1073;&#1086;&#1088;%20&#1052;&#1041;&#1054;&#1059;%20&#1064;&#1082;&#1086;&#1083;&#1072;%20&#8470;1.mp4" TargetMode="External"/><Relationship Id="rId2" Type="http://schemas.openxmlformats.org/officeDocument/2006/relationships/hyperlink" Target="&#1089;&#1086;&#1089;&#1085;&#1072;%20&#1076;&#1086;&#1083;&#1075;&#1086;&#1078;&#1080;&#1090;&#1077;&#1083;&#1100;.ppt" TargetMode="External"/><Relationship Id="rId1" Type="http://schemas.openxmlformats.org/officeDocument/2006/relationships/hyperlink" Target="&#1058;&#1077;&#1093;&#1085;&#1086;&#1083;&#1086;&#1075;&#1080;&#1095;&#1077;&#1089;&#1082;&#1072;&#1103;%20&#1082;&#1072;&#1088;&#1090;&#1072;%20&#1084;&#1077;&#1088;&#1086;&#1087;&#1088;&#1080;&#1103;&#1090;&#1080;&#1103;.docx" TargetMode="External"/><Relationship Id="rId6" Type="http://schemas.openxmlformats.org/officeDocument/2006/relationships/hyperlink" Target="&#1089;&#1082;&#1086;&#1087;&#1072;%20&#1087;&#1090;&#1080;&#1094;&#1072;%20&#1075;&#1086;&#1076;&#1072;%202018%20&#1088;&#1099;&#1078;&#1086;&#1074;&#1072;%20&#1072;&#1083;&#1080;&#1085;&#1072;.pptx" TargetMode="External"/><Relationship Id="rId5" Type="http://schemas.openxmlformats.org/officeDocument/2006/relationships/slide" Target="../slides/slide15.xml"/><Relationship Id="rId4" Type="http://schemas.openxmlformats.org/officeDocument/2006/relationships/hyperlink" Target="&#1053;&#1054;&#1059;%202017/&#1055;&#1088;&#1077;&#1079;&#1077;&#1085;&#1090;&#1072;&#1094;&#1080;&#1103;%20&#1085;&#1072;%20&#1053;&#1054;&#1059;%202017.pptx"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1052;&#1077;&#1090;&#1086;&#1076;&#1080;&#1095;&#1077;&#1089;&#1082;&#1080;&#1081;%20&#1075;&#1080;&#1076;%205-11%20&#1082;&#1083;&#1072;&#1089;&#1089;&#1099;.pdf" TargetMode="External"/><Relationship Id="rId2" Type="http://schemas.openxmlformats.org/officeDocument/2006/relationships/hyperlink" Target="&#1058;&#1077;&#1093;&#1085;&#1086;&#1083;&#1086;&#1075;&#1080;&#1095;&#1077;&#1089;&#1082;&#1072;&#1103;%20&#1082;&#1072;&#1088;&#1090;&#1072;%202.docx" TargetMode="External"/><Relationship Id="rId1" Type="http://schemas.openxmlformats.org/officeDocument/2006/relationships/hyperlink" Target="&#1058;&#1077;&#1093;&#1085;&#1086;&#1083;&#1086;&#1075;&#1080;&#1095;&#1077;&#1089;&#1082;&#1072;&#1103;%20&#1082;&#1072;&#1088;&#1090;&#1072;%201.docx"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1089;&#1086;&#1089;&#1085;&#1072;%20&#1076;&#1086;&#1083;&#1075;&#1086;&#1078;&#1080;&#1090;&#1077;&#1083;&#1100;.ppt" TargetMode="External"/><Relationship Id="rId2" Type="http://schemas.openxmlformats.org/officeDocument/2006/relationships/hyperlink" Target="&#1053;&#1054;&#1059;%202017/&#1055;&#1088;&#1077;&#1079;&#1077;&#1085;&#1090;&#1072;&#1094;&#1080;&#1103;%20&#1085;&#1072;%20&#1053;&#1054;&#1059;%202017.pptx" TargetMode="External"/><Relationship Id="rId1" Type="http://schemas.openxmlformats.org/officeDocument/2006/relationships/hyperlink" Target="&#1058;&#1077;&#1093;&#1085;&#1086;&#1083;&#1086;&#1075;&#1080;&#1095;&#1077;&#1089;&#1082;&#1072;&#1103;%20&#1082;&#1072;&#1088;&#1090;&#1072;%20&#1084;&#1077;&#1088;&#1086;&#1087;&#1088;&#1080;&#1103;&#1090;&#1080;&#1103;.docx" TargetMode="External"/><Relationship Id="rId5" Type="http://schemas.openxmlformats.org/officeDocument/2006/relationships/hyperlink" Target="&#1089;&#1086;&#1089;&#1085;&#1086;&#1074;&#1099;&#1081;%20&#1073;&#1086;&#1088;%20&#1052;&#1041;&#1054;&#1059;%20&#1064;&#1082;&#1086;&#1083;&#1072;%20&#8470;1.mp4" TargetMode="External"/><Relationship Id="rId4" Type="http://schemas.openxmlformats.org/officeDocument/2006/relationships/hyperlink" Target="&#1089;&#1082;&#1086;&#1087;&#1072;%20&#1087;&#1090;&#1080;&#1094;&#1072;%20&#1075;&#1086;&#1076;&#1072;%202018%20&#1088;&#1099;&#1078;&#1086;&#1074;&#1072;%20&#1072;&#1083;&#1080;&#1085;&#1072;.pptx" TargetMode="Externa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415937-DF77-40C7-9B59-501B915FD151}" type="doc">
      <dgm:prSet loTypeId="urn:microsoft.com/office/officeart/2011/layout/HexagonRadial" loCatId="officeonline" qsTypeId="urn:microsoft.com/office/officeart/2005/8/quickstyle/simple1" qsCatId="simple" csTypeId="urn:microsoft.com/office/officeart/2005/8/colors/accent6_5" csCatId="accent6" phldr="1"/>
      <dgm:spPr/>
      <dgm:t>
        <a:bodyPr/>
        <a:lstStyle/>
        <a:p>
          <a:endParaRPr lang="ru-RU"/>
        </a:p>
      </dgm:t>
    </dgm:pt>
    <dgm:pt modelId="{C1A959CB-2B90-425B-BBE6-3858BDCD1E63}">
      <dgm:prSet phldrT="[Текст]" custT="1"/>
      <dgm:spPr>
        <a:ln w="28575">
          <a:solidFill>
            <a:schemeClr val="accent6">
              <a:lumMod val="50000"/>
            </a:schemeClr>
          </a:solidFill>
        </a:ln>
      </dgm:spPr>
      <dgm:t>
        <a:bodyPr/>
        <a:lstStyle/>
        <a:p>
          <a:pPr algn="ctr">
            <a:lnSpc>
              <a:spcPct val="100000"/>
            </a:lnSpc>
          </a:pPr>
          <a:r>
            <a:rPr lang="ru-RU" sz="1400" b="1" baseline="0" dirty="0">
              <a:solidFill>
                <a:schemeClr val="accent6">
                  <a:lumMod val="50000"/>
                </a:schemeClr>
              </a:solidFill>
              <a:latin typeface="Arial Black" panose="020B0A04020102020204" pitchFamily="34" charset="0"/>
            </a:rPr>
            <a:t>Система уроков и занятий экологической направленности</a:t>
          </a:r>
        </a:p>
      </dgm:t>
    </dgm:pt>
    <dgm:pt modelId="{DCF21133-0A1B-4D9F-9FCC-8D9600C43DF2}" type="parTrans" cxnId="{2D7CC4CE-DB4E-4DB5-80AD-8454370C5EA6}">
      <dgm:prSet/>
      <dgm:spPr/>
      <dgm:t>
        <a:bodyPr/>
        <a:lstStyle/>
        <a:p>
          <a:endParaRPr lang="ru-RU" sz="1200">
            <a:solidFill>
              <a:schemeClr val="tx1"/>
            </a:solidFill>
          </a:endParaRPr>
        </a:p>
      </dgm:t>
    </dgm:pt>
    <dgm:pt modelId="{D402704D-EC14-4B7E-8658-BEE0C9E34A23}" type="sibTrans" cxnId="{2D7CC4CE-DB4E-4DB5-80AD-8454370C5EA6}">
      <dgm:prSet/>
      <dgm:spPr/>
      <dgm:t>
        <a:bodyPr/>
        <a:lstStyle/>
        <a:p>
          <a:endParaRPr lang="ru-RU" sz="1200">
            <a:solidFill>
              <a:schemeClr val="tx1"/>
            </a:solidFill>
          </a:endParaRPr>
        </a:p>
      </dgm:t>
    </dgm:pt>
    <dgm:pt modelId="{A6A531A1-B617-4137-92C9-F7D33375D7A1}">
      <dgm:prSet phldrT="[Текст]" custT="1"/>
      <dgm:spPr>
        <a:ln w="38100">
          <a:solidFill>
            <a:schemeClr val="accent6">
              <a:lumMod val="75000"/>
            </a:schemeClr>
          </a:solidFill>
        </a:ln>
      </dgm:spPr>
      <dgm:t>
        <a:bodyPr/>
        <a:lstStyle/>
        <a:p>
          <a:pPr algn="ctr"/>
          <a:r>
            <a:rPr lang="ru-RU" sz="1600" b="1" i="1" dirty="0">
              <a:solidFill>
                <a:schemeClr val="tx1"/>
              </a:solidFill>
              <a:hlinkClick xmlns:r="http://schemas.openxmlformats.org/officeDocument/2006/relationships" r:id="rId1" action="ppaction://hlinkfile"/>
            </a:rPr>
            <a:t>Традиционные уроки</a:t>
          </a:r>
          <a:endParaRPr lang="ru-RU" sz="1600" b="1" i="1" dirty="0">
            <a:solidFill>
              <a:schemeClr val="tx1"/>
            </a:solidFill>
          </a:endParaRPr>
        </a:p>
      </dgm:t>
    </dgm:pt>
    <dgm:pt modelId="{D02653B4-D3DE-4927-8998-247A4C4CA77A}" type="parTrans" cxnId="{0AC830CC-656A-4E0E-A90E-EADE08E8569F}">
      <dgm:prSet/>
      <dgm:spPr/>
      <dgm:t>
        <a:bodyPr/>
        <a:lstStyle/>
        <a:p>
          <a:endParaRPr lang="ru-RU" sz="1200">
            <a:solidFill>
              <a:schemeClr val="tx1"/>
            </a:solidFill>
          </a:endParaRPr>
        </a:p>
      </dgm:t>
    </dgm:pt>
    <dgm:pt modelId="{F866D569-668D-486B-9E55-2B0739C37D70}" type="sibTrans" cxnId="{0AC830CC-656A-4E0E-A90E-EADE08E8569F}">
      <dgm:prSet/>
      <dgm:spPr/>
      <dgm:t>
        <a:bodyPr/>
        <a:lstStyle/>
        <a:p>
          <a:endParaRPr lang="ru-RU" sz="1200">
            <a:solidFill>
              <a:schemeClr val="tx1"/>
            </a:solidFill>
          </a:endParaRPr>
        </a:p>
      </dgm:t>
    </dgm:pt>
    <dgm:pt modelId="{D8ED7CE4-49FB-4C87-A399-EB9226CE09AB}">
      <dgm:prSet phldrT="[Текст]" custT="1"/>
      <dgm:spPr>
        <a:ln w="38100">
          <a:solidFill>
            <a:schemeClr val="accent6">
              <a:lumMod val="75000"/>
            </a:schemeClr>
          </a:solidFill>
        </a:ln>
      </dgm:spPr>
      <dgm:t>
        <a:bodyPr/>
        <a:lstStyle/>
        <a:p>
          <a:pPr algn="ctr"/>
          <a:r>
            <a:rPr lang="ru-RU" sz="1600" b="1" i="1" dirty="0">
              <a:solidFill>
                <a:schemeClr val="tx1"/>
              </a:solidFill>
              <a:hlinkClick xmlns:r="http://schemas.openxmlformats.org/officeDocument/2006/relationships" r:id="rId2" action="ppaction://hlinkfile"/>
            </a:rPr>
            <a:t>Проведение всероссийских </a:t>
          </a:r>
          <a:r>
            <a:rPr lang="ru-RU" sz="1600" b="1" i="1" dirty="0" err="1">
              <a:solidFill>
                <a:schemeClr val="tx1"/>
              </a:solidFill>
              <a:hlinkClick xmlns:r="http://schemas.openxmlformats.org/officeDocument/2006/relationships" r:id="rId2" action="ppaction://hlinkfile"/>
            </a:rPr>
            <a:t>экоуроков</a:t>
          </a:r>
          <a:endParaRPr lang="ru-RU" sz="1600" b="1" i="1" dirty="0">
            <a:solidFill>
              <a:schemeClr val="tx1"/>
            </a:solidFill>
          </a:endParaRPr>
        </a:p>
      </dgm:t>
    </dgm:pt>
    <dgm:pt modelId="{C7B2F106-F332-4244-B733-6201BA2F5589}" type="parTrans" cxnId="{D71F9C6C-A844-432B-9059-982101B417CC}">
      <dgm:prSet/>
      <dgm:spPr/>
      <dgm:t>
        <a:bodyPr/>
        <a:lstStyle/>
        <a:p>
          <a:endParaRPr lang="ru-RU" sz="1200">
            <a:solidFill>
              <a:schemeClr val="tx1"/>
            </a:solidFill>
          </a:endParaRPr>
        </a:p>
      </dgm:t>
    </dgm:pt>
    <dgm:pt modelId="{FEB76F78-25DB-426F-93A0-0E773F607C16}" type="sibTrans" cxnId="{D71F9C6C-A844-432B-9059-982101B417CC}">
      <dgm:prSet/>
      <dgm:spPr/>
      <dgm:t>
        <a:bodyPr/>
        <a:lstStyle/>
        <a:p>
          <a:endParaRPr lang="ru-RU" sz="1200">
            <a:solidFill>
              <a:schemeClr val="tx1"/>
            </a:solidFill>
          </a:endParaRPr>
        </a:p>
      </dgm:t>
    </dgm:pt>
    <dgm:pt modelId="{68E9128F-1DB1-42E5-9C24-A45EA88EA691}">
      <dgm:prSet phldrT="[Текст]" custT="1"/>
      <dgm:spPr>
        <a:ln w="38100">
          <a:solidFill>
            <a:schemeClr val="accent6">
              <a:lumMod val="75000"/>
            </a:schemeClr>
          </a:solidFill>
        </a:ln>
      </dgm:spPr>
      <dgm:t>
        <a:bodyPr/>
        <a:lstStyle/>
        <a:p>
          <a:pPr algn="ctr"/>
          <a:r>
            <a:rPr lang="ru-RU" sz="1400" b="1" i="1" dirty="0" err="1">
              <a:solidFill>
                <a:schemeClr val="tx1"/>
              </a:solidFill>
              <a:hlinkClick xmlns:r="http://schemas.openxmlformats.org/officeDocument/2006/relationships" r:id="rId3" action="ppaction://hlinksldjump"/>
            </a:rPr>
            <a:t>Исследова-тельская</a:t>
          </a:r>
          <a:r>
            <a:rPr lang="ru-RU" sz="1400" b="1" i="1" dirty="0">
              <a:solidFill>
                <a:schemeClr val="tx1"/>
              </a:solidFill>
              <a:hlinkClick xmlns:r="http://schemas.openxmlformats.org/officeDocument/2006/relationships" r:id="rId3" action="ppaction://hlinksldjump"/>
            </a:rPr>
            <a:t> и проектная </a:t>
          </a:r>
          <a:r>
            <a:rPr lang="ru-RU" sz="1400" b="1" i="1" baseline="0" dirty="0">
              <a:solidFill>
                <a:schemeClr val="tx1"/>
              </a:solidFill>
              <a:hlinkClick xmlns:r="http://schemas.openxmlformats.org/officeDocument/2006/relationships" r:id="rId3" action="ppaction://hlinksldjump"/>
            </a:rPr>
            <a:t> деятельность</a:t>
          </a:r>
          <a:endParaRPr lang="ru-RU" sz="1400" b="1" i="1" dirty="0">
            <a:solidFill>
              <a:schemeClr val="tx1"/>
            </a:solidFill>
          </a:endParaRPr>
        </a:p>
      </dgm:t>
    </dgm:pt>
    <dgm:pt modelId="{98976EE4-3AF5-4503-9EB4-E2CB0CEDEBD0}" type="parTrans" cxnId="{0031750C-4F1D-4A2B-A15C-2422875DA1D0}">
      <dgm:prSet/>
      <dgm:spPr/>
      <dgm:t>
        <a:bodyPr/>
        <a:lstStyle/>
        <a:p>
          <a:endParaRPr lang="ru-RU" sz="1200">
            <a:solidFill>
              <a:schemeClr val="tx1"/>
            </a:solidFill>
          </a:endParaRPr>
        </a:p>
      </dgm:t>
    </dgm:pt>
    <dgm:pt modelId="{B5173897-A9C0-46C3-9509-986BFA725236}" type="sibTrans" cxnId="{0031750C-4F1D-4A2B-A15C-2422875DA1D0}">
      <dgm:prSet/>
      <dgm:spPr/>
      <dgm:t>
        <a:bodyPr/>
        <a:lstStyle/>
        <a:p>
          <a:endParaRPr lang="ru-RU" sz="1200">
            <a:solidFill>
              <a:schemeClr val="tx1"/>
            </a:solidFill>
          </a:endParaRPr>
        </a:p>
      </dgm:t>
    </dgm:pt>
    <dgm:pt modelId="{AD281992-CFA9-464E-AB37-6CF0EE8DF189}">
      <dgm:prSet phldrT="[Текст]" custT="1"/>
      <dgm:spPr>
        <a:solidFill>
          <a:schemeClr val="accent6">
            <a:lumMod val="75000"/>
            <a:alpha val="50000"/>
          </a:schemeClr>
        </a:solidFill>
        <a:ln>
          <a:solidFill>
            <a:schemeClr val="accent6">
              <a:lumMod val="75000"/>
            </a:schemeClr>
          </a:solidFill>
        </a:ln>
      </dgm:spPr>
      <dgm:t>
        <a:bodyPr/>
        <a:lstStyle/>
        <a:p>
          <a:r>
            <a:rPr lang="ru-RU" sz="1400" b="1" i="1" dirty="0">
              <a:solidFill>
                <a:schemeClr val="tx1"/>
              </a:solidFill>
              <a:hlinkClick xmlns:r="http://schemas.openxmlformats.org/officeDocument/2006/relationships" r:id="rId4" action="ppaction://hlinksldjump"/>
            </a:rPr>
            <a:t>Практические работы</a:t>
          </a:r>
          <a:endParaRPr lang="ru-RU" sz="1400" b="1" i="1" dirty="0">
            <a:solidFill>
              <a:schemeClr val="tx1"/>
            </a:solidFill>
          </a:endParaRPr>
        </a:p>
      </dgm:t>
    </dgm:pt>
    <dgm:pt modelId="{6599E088-4CDB-4F92-890E-6E2DA131C795}" type="parTrans" cxnId="{89BA7E33-742D-4360-BDB5-5EFA179DF5A0}">
      <dgm:prSet/>
      <dgm:spPr/>
      <dgm:t>
        <a:bodyPr/>
        <a:lstStyle/>
        <a:p>
          <a:endParaRPr lang="ru-RU" sz="1200">
            <a:solidFill>
              <a:schemeClr val="tx1"/>
            </a:solidFill>
          </a:endParaRPr>
        </a:p>
      </dgm:t>
    </dgm:pt>
    <dgm:pt modelId="{EFCE4214-A02D-4E82-8361-A17A11E73237}" type="sibTrans" cxnId="{89BA7E33-742D-4360-BDB5-5EFA179DF5A0}">
      <dgm:prSet/>
      <dgm:spPr/>
      <dgm:t>
        <a:bodyPr/>
        <a:lstStyle/>
        <a:p>
          <a:endParaRPr lang="ru-RU" sz="1200">
            <a:solidFill>
              <a:schemeClr val="tx1"/>
            </a:solidFill>
          </a:endParaRPr>
        </a:p>
      </dgm:t>
    </dgm:pt>
    <dgm:pt modelId="{54EB69B1-C958-4873-B945-2CDAD180F766}">
      <dgm:prSet/>
      <dgm:spPr>
        <a:ln>
          <a:solidFill>
            <a:schemeClr val="accent6">
              <a:lumMod val="75000"/>
            </a:schemeClr>
          </a:solidFill>
        </a:ln>
      </dgm:spPr>
      <dgm:t>
        <a:bodyPr/>
        <a:lstStyle/>
        <a:p>
          <a:endParaRPr lang="ru-RU" b="1" i="1" dirty="0">
            <a:solidFill>
              <a:schemeClr val="tx1"/>
            </a:solidFill>
          </a:endParaRPr>
        </a:p>
        <a:p>
          <a:r>
            <a:rPr lang="ru-RU" b="1" i="1" dirty="0">
              <a:solidFill>
                <a:schemeClr val="tx1"/>
              </a:solidFill>
              <a:hlinkClick xmlns:r="http://schemas.openxmlformats.org/officeDocument/2006/relationships" r:id="rId5" action="ppaction://hlinksldjump"/>
            </a:rPr>
            <a:t>Экскурсии и виртуальные</a:t>
          </a:r>
          <a:r>
            <a:rPr lang="ru-RU" b="1" i="1" baseline="0" dirty="0">
              <a:solidFill>
                <a:schemeClr val="tx1"/>
              </a:solidFill>
              <a:hlinkClick xmlns:r="http://schemas.openxmlformats.org/officeDocument/2006/relationships" r:id="rId5" action="ppaction://hlinksldjump"/>
            </a:rPr>
            <a:t> путешествия</a:t>
          </a:r>
          <a:endParaRPr lang="ru-RU" b="1" i="1" dirty="0">
            <a:solidFill>
              <a:schemeClr val="tx1"/>
            </a:solidFill>
          </a:endParaRPr>
        </a:p>
      </dgm:t>
    </dgm:pt>
    <dgm:pt modelId="{26E5808A-F864-467A-BEC3-A36C8F21B40B}" type="parTrans" cxnId="{4B834763-B5D1-4CFB-8E85-BFFCF4BC16DC}">
      <dgm:prSet/>
      <dgm:spPr/>
      <dgm:t>
        <a:bodyPr/>
        <a:lstStyle/>
        <a:p>
          <a:endParaRPr lang="ru-RU"/>
        </a:p>
      </dgm:t>
    </dgm:pt>
    <dgm:pt modelId="{BF8BFB28-0E8F-4172-8F17-271C4B82D13D}" type="sibTrans" cxnId="{4B834763-B5D1-4CFB-8E85-BFFCF4BC16DC}">
      <dgm:prSet/>
      <dgm:spPr/>
      <dgm:t>
        <a:bodyPr/>
        <a:lstStyle/>
        <a:p>
          <a:endParaRPr lang="ru-RU"/>
        </a:p>
      </dgm:t>
    </dgm:pt>
    <dgm:pt modelId="{A19CBF9C-1DCF-4CA7-A321-887D13C63B0F}">
      <dgm:prSet custT="1"/>
      <dgm:spPr>
        <a:ln w="38100">
          <a:solidFill>
            <a:schemeClr val="accent6">
              <a:lumMod val="75000"/>
            </a:schemeClr>
          </a:solidFill>
        </a:ln>
      </dgm:spPr>
      <dgm:t>
        <a:bodyPr/>
        <a:lstStyle/>
        <a:p>
          <a:pPr algn="ctr"/>
          <a:r>
            <a:rPr lang="ru-RU" altLang="ru-RU" sz="1600" b="1" i="1" dirty="0" err="1">
              <a:solidFill>
                <a:schemeClr val="tx1"/>
              </a:solidFill>
              <a:hlinkClick xmlns:r="http://schemas.openxmlformats.org/officeDocument/2006/relationships" r:id="rId6" action="ppaction://hlinkfile"/>
            </a:rPr>
            <a:t>Экологичес</a:t>
          </a:r>
          <a:r>
            <a:rPr lang="ru-RU" altLang="ru-RU" sz="1600" b="1" i="1" dirty="0">
              <a:solidFill>
                <a:schemeClr val="tx1"/>
              </a:solidFill>
              <a:hlinkClick xmlns:r="http://schemas.openxmlformats.org/officeDocument/2006/relationships" r:id="rId6" action="ppaction://hlinkfile"/>
            </a:rPr>
            <a:t>-кие диспуты</a:t>
          </a:r>
          <a:endParaRPr lang="ru-RU" altLang="ru-RU" sz="1600" b="1" i="1" dirty="0">
            <a:solidFill>
              <a:schemeClr val="tx1"/>
            </a:solidFill>
          </a:endParaRPr>
        </a:p>
      </dgm:t>
    </dgm:pt>
    <dgm:pt modelId="{172163B3-04A5-4780-B37F-D2AA8EB78274}" type="sibTrans" cxnId="{84EA6F9C-3113-44DA-A2B0-375FF5DDF7C9}">
      <dgm:prSet/>
      <dgm:spPr/>
      <dgm:t>
        <a:bodyPr/>
        <a:lstStyle/>
        <a:p>
          <a:endParaRPr lang="ru-RU" sz="1200">
            <a:solidFill>
              <a:schemeClr val="tx1"/>
            </a:solidFill>
          </a:endParaRPr>
        </a:p>
      </dgm:t>
    </dgm:pt>
    <dgm:pt modelId="{90664E21-9C9E-496B-A1AF-331C84DDA67C}" type="parTrans" cxnId="{84EA6F9C-3113-44DA-A2B0-375FF5DDF7C9}">
      <dgm:prSet/>
      <dgm:spPr/>
      <dgm:t>
        <a:bodyPr/>
        <a:lstStyle/>
        <a:p>
          <a:endParaRPr lang="ru-RU" sz="1200">
            <a:solidFill>
              <a:schemeClr val="tx1"/>
            </a:solidFill>
          </a:endParaRPr>
        </a:p>
      </dgm:t>
    </dgm:pt>
    <dgm:pt modelId="{07609985-1D68-468F-8F69-C5927D6531CE}" type="pres">
      <dgm:prSet presAssocID="{2A415937-DF77-40C7-9B59-501B915FD151}" presName="Name0" presStyleCnt="0">
        <dgm:presLayoutVars>
          <dgm:chMax val="1"/>
          <dgm:chPref val="1"/>
          <dgm:dir/>
          <dgm:animOne val="branch"/>
          <dgm:animLvl val="lvl"/>
        </dgm:presLayoutVars>
      </dgm:prSet>
      <dgm:spPr/>
    </dgm:pt>
    <dgm:pt modelId="{0D3DAAE6-3884-4E30-800A-C78128C93C53}" type="pres">
      <dgm:prSet presAssocID="{C1A959CB-2B90-425B-BBE6-3858BDCD1E63}" presName="Parent" presStyleLbl="node0" presStyleIdx="0" presStyleCnt="1" custAng="0" custScaleX="116015" custLinFactNeighborX="1646" custLinFactNeighborY="-1558">
        <dgm:presLayoutVars>
          <dgm:chMax val="6"/>
          <dgm:chPref val="6"/>
        </dgm:presLayoutVars>
      </dgm:prSet>
      <dgm:spPr/>
    </dgm:pt>
    <dgm:pt modelId="{5ACD2633-9633-44E0-99BD-594DB4F5F591}" type="pres">
      <dgm:prSet presAssocID="{A6A531A1-B617-4137-92C9-F7D33375D7A1}" presName="Accent1" presStyleCnt="0"/>
      <dgm:spPr/>
    </dgm:pt>
    <dgm:pt modelId="{D48AFF9F-9AE0-4CC7-BA8E-91C7AED1D2D7}" type="pres">
      <dgm:prSet presAssocID="{A6A531A1-B617-4137-92C9-F7D33375D7A1}" presName="Accent" presStyleLbl="bgShp" presStyleIdx="0" presStyleCnt="6"/>
      <dgm:spPr/>
    </dgm:pt>
    <dgm:pt modelId="{C81E2599-6943-4F8C-B6B8-50E544F6943A}" type="pres">
      <dgm:prSet presAssocID="{A6A531A1-B617-4137-92C9-F7D33375D7A1}" presName="Child1" presStyleLbl="node1" presStyleIdx="0" presStyleCnt="6" custScaleX="111107">
        <dgm:presLayoutVars>
          <dgm:chMax val="0"/>
          <dgm:chPref val="0"/>
          <dgm:bulletEnabled val="1"/>
        </dgm:presLayoutVars>
      </dgm:prSet>
      <dgm:spPr/>
    </dgm:pt>
    <dgm:pt modelId="{E8B2593B-E4EE-45ED-8666-386AD25F6216}" type="pres">
      <dgm:prSet presAssocID="{A19CBF9C-1DCF-4CA7-A321-887D13C63B0F}" presName="Accent2" presStyleCnt="0"/>
      <dgm:spPr/>
    </dgm:pt>
    <dgm:pt modelId="{169F8273-3E8F-4201-9065-4CEE3D7CE288}" type="pres">
      <dgm:prSet presAssocID="{A19CBF9C-1DCF-4CA7-A321-887D13C63B0F}" presName="Accent" presStyleLbl="bgShp" presStyleIdx="1" presStyleCnt="6" custLinFactX="-74034" custLinFactY="200000" custLinFactNeighborX="-100000" custLinFactNeighborY="200779"/>
      <dgm:spPr/>
    </dgm:pt>
    <dgm:pt modelId="{47390D03-3BA4-4C6B-8853-94FD7638D7BE}" type="pres">
      <dgm:prSet presAssocID="{A19CBF9C-1DCF-4CA7-A321-887D13C63B0F}" presName="Child2" presStyleLbl="node1" presStyleIdx="1" presStyleCnt="6" custLinFactNeighborX="13533" custLinFactNeighborY="-4210">
        <dgm:presLayoutVars>
          <dgm:chMax val="0"/>
          <dgm:chPref val="0"/>
          <dgm:bulletEnabled val="1"/>
        </dgm:presLayoutVars>
      </dgm:prSet>
      <dgm:spPr/>
    </dgm:pt>
    <dgm:pt modelId="{5F71E8F3-A5D9-4F2C-9DC4-7A6520E5AA9D}" type="pres">
      <dgm:prSet presAssocID="{D8ED7CE4-49FB-4C87-A399-EB9226CE09AB}" presName="Accent3" presStyleCnt="0"/>
      <dgm:spPr/>
    </dgm:pt>
    <dgm:pt modelId="{8D8F8B48-C939-4515-9912-EAEB245D90D8}" type="pres">
      <dgm:prSet presAssocID="{D8ED7CE4-49FB-4C87-A399-EB9226CE09AB}" presName="Accent" presStyleLbl="bgShp" presStyleIdx="2" presStyleCnt="6" custLinFactY="-100000" custLinFactNeighborX="-37365" custLinFactNeighborY="-162244"/>
      <dgm:spPr/>
    </dgm:pt>
    <dgm:pt modelId="{E21DF728-9037-47E4-9852-3C882838FB02}" type="pres">
      <dgm:prSet presAssocID="{D8ED7CE4-49FB-4C87-A399-EB9226CE09AB}" presName="Child3" presStyleLbl="node1" presStyleIdx="2" presStyleCnt="6" custScaleX="114550" custScaleY="104066" custLinFactNeighborX="19460" custLinFactNeighborY="0">
        <dgm:presLayoutVars>
          <dgm:chMax val="0"/>
          <dgm:chPref val="0"/>
          <dgm:bulletEnabled val="1"/>
        </dgm:presLayoutVars>
      </dgm:prSet>
      <dgm:spPr/>
    </dgm:pt>
    <dgm:pt modelId="{160FD322-5652-41F2-8812-EB76D7F58684}" type="pres">
      <dgm:prSet presAssocID="{54EB69B1-C958-4873-B945-2CDAD180F766}" presName="Accent4" presStyleCnt="0"/>
      <dgm:spPr/>
    </dgm:pt>
    <dgm:pt modelId="{FDFA023C-B556-4B7E-8DFA-11D69F775498}" type="pres">
      <dgm:prSet presAssocID="{54EB69B1-C958-4873-B945-2CDAD180F766}" presName="Accent" presStyleLbl="bgShp" presStyleIdx="3" presStyleCnt="6" custLinFactX="-176956" custLinFactY="-200000" custLinFactNeighborX="-200000" custLinFactNeighborY="-282407"/>
      <dgm:spPr/>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22244381-C982-4C30-8475-4CFC642DB242}" type="pres">
      <dgm:prSet presAssocID="{54EB69B1-C958-4873-B945-2CDAD180F766}" presName="Child4" presStyleLbl="node1" presStyleIdx="3" presStyleCnt="6">
        <dgm:presLayoutVars>
          <dgm:chMax val="0"/>
          <dgm:chPref val="0"/>
          <dgm:bulletEnabled val="1"/>
        </dgm:presLayoutVars>
      </dgm:prSet>
      <dgm:spPr/>
    </dgm:pt>
    <dgm:pt modelId="{0AE91851-9CA1-46A5-98D8-951623542672}" type="pres">
      <dgm:prSet presAssocID="{68E9128F-1DB1-42E5-9C24-A45EA88EA691}" presName="Accent5" presStyleCnt="0"/>
      <dgm:spPr/>
    </dgm:pt>
    <dgm:pt modelId="{1C385932-4CAF-4D14-AF18-C69031521C70}" type="pres">
      <dgm:prSet presAssocID="{68E9128F-1DB1-42E5-9C24-A45EA88EA691}" presName="Accent" presStyleLbl="bgShp" presStyleIdx="4" presStyleCnt="6" custLinFactX="200000" custLinFactY="-229536" custLinFactNeighborX="282442" custLinFactNeighborY="-300000"/>
      <dgm:spPr/>
    </dgm:pt>
    <dgm:pt modelId="{D15A3D17-EEBF-4A9A-B71C-330BD8CEC34D}" type="pres">
      <dgm:prSet presAssocID="{68E9128F-1DB1-42E5-9C24-A45EA88EA691}" presName="Child5" presStyleLbl="node1" presStyleIdx="4" presStyleCnt="6" custAng="0" custLinFactNeighborX="-4329" custLinFactNeighborY="2131">
        <dgm:presLayoutVars>
          <dgm:chMax val="0"/>
          <dgm:chPref val="0"/>
          <dgm:bulletEnabled val="1"/>
        </dgm:presLayoutVars>
      </dgm:prSet>
      <dgm:spPr/>
    </dgm:pt>
    <dgm:pt modelId="{FE33BBAB-3E6B-41FC-A106-2ACE19669AB2}" type="pres">
      <dgm:prSet presAssocID="{AD281992-CFA9-464E-AB37-6CF0EE8DF189}" presName="Accent6" presStyleCnt="0"/>
      <dgm:spPr/>
    </dgm:pt>
    <dgm:pt modelId="{083CFC8B-115F-465B-B188-EB144433EF70}" type="pres">
      <dgm:prSet presAssocID="{AD281992-CFA9-464E-AB37-6CF0EE8DF189}" presName="Accent" presStyleLbl="bgShp" presStyleIdx="5" presStyleCnt="6" custLinFactY="-117441" custLinFactNeighborX="41972" custLinFactNeighborY="-200000"/>
      <dgm:spPr/>
    </dgm:pt>
    <dgm:pt modelId="{1CBF8795-D831-4892-B4F1-13BEB0FA6AC9}" type="pres">
      <dgm:prSet presAssocID="{AD281992-CFA9-464E-AB37-6CF0EE8DF189}" presName="Child6" presStyleLbl="node1" presStyleIdx="5" presStyleCnt="6" custScaleX="97676" custScaleY="105276" custLinFactNeighborX="-13172" custLinFactNeighborY="-13540">
        <dgm:presLayoutVars>
          <dgm:chMax val="0"/>
          <dgm:chPref val="0"/>
          <dgm:bulletEnabled val="1"/>
        </dgm:presLayoutVars>
      </dgm:prSet>
      <dgm:spPr/>
    </dgm:pt>
  </dgm:ptLst>
  <dgm:cxnLst>
    <dgm:cxn modelId="{A387A505-CFD8-49AF-95E8-0665A874EE2A}" type="presOf" srcId="{A6A531A1-B617-4137-92C9-F7D33375D7A1}" destId="{C81E2599-6943-4F8C-B6B8-50E544F6943A}" srcOrd="0" destOrd="0" presId="urn:microsoft.com/office/officeart/2011/layout/HexagonRadial"/>
    <dgm:cxn modelId="{0031750C-4F1D-4A2B-A15C-2422875DA1D0}" srcId="{C1A959CB-2B90-425B-BBE6-3858BDCD1E63}" destId="{68E9128F-1DB1-42E5-9C24-A45EA88EA691}" srcOrd="4" destOrd="0" parTransId="{98976EE4-3AF5-4503-9EB4-E2CB0CEDEBD0}" sibTransId="{B5173897-A9C0-46C3-9509-986BFA725236}"/>
    <dgm:cxn modelId="{89BA7E33-742D-4360-BDB5-5EFA179DF5A0}" srcId="{C1A959CB-2B90-425B-BBE6-3858BDCD1E63}" destId="{AD281992-CFA9-464E-AB37-6CF0EE8DF189}" srcOrd="5" destOrd="0" parTransId="{6599E088-4CDB-4F92-890E-6E2DA131C795}" sibTransId="{EFCE4214-A02D-4E82-8361-A17A11E73237}"/>
    <dgm:cxn modelId="{4B834763-B5D1-4CFB-8E85-BFFCF4BC16DC}" srcId="{C1A959CB-2B90-425B-BBE6-3858BDCD1E63}" destId="{54EB69B1-C958-4873-B945-2CDAD180F766}" srcOrd="3" destOrd="0" parTransId="{26E5808A-F864-467A-BEC3-A36C8F21B40B}" sibTransId="{BF8BFB28-0E8F-4172-8F17-271C4B82D13D}"/>
    <dgm:cxn modelId="{D71F9C6C-A844-432B-9059-982101B417CC}" srcId="{C1A959CB-2B90-425B-BBE6-3858BDCD1E63}" destId="{D8ED7CE4-49FB-4C87-A399-EB9226CE09AB}" srcOrd="2" destOrd="0" parTransId="{C7B2F106-F332-4244-B733-6201BA2F5589}" sibTransId="{FEB76F78-25DB-426F-93A0-0E773F607C16}"/>
    <dgm:cxn modelId="{68506779-8428-48FC-9F85-9851218D8CC5}" type="presOf" srcId="{D8ED7CE4-49FB-4C87-A399-EB9226CE09AB}" destId="{E21DF728-9037-47E4-9852-3C882838FB02}" srcOrd="0" destOrd="0" presId="urn:microsoft.com/office/officeart/2011/layout/HexagonRadial"/>
    <dgm:cxn modelId="{B23A8A85-4248-47A6-AA29-23F1CCBEA868}" type="presOf" srcId="{2A415937-DF77-40C7-9B59-501B915FD151}" destId="{07609985-1D68-468F-8F69-C5927D6531CE}" srcOrd="0" destOrd="0" presId="urn:microsoft.com/office/officeart/2011/layout/HexagonRadial"/>
    <dgm:cxn modelId="{0A3F6E9C-D808-46A6-B2A7-59D9D19621A2}" type="presOf" srcId="{68E9128F-1DB1-42E5-9C24-A45EA88EA691}" destId="{D15A3D17-EEBF-4A9A-B71C-330BD8CEC34D}" srcOrd="0" destOrd="0" presId="urn:microsoft.com/office/officeart/2011/layout/HexagonRadial"/>
    <dgm:cxn modelId="{84EA6F9C-3113-44DA-A2B0-375FF5DDF7C9}" srcId="{C1A959CB-2B90-425B-BBE6-3858BDCD1E63}" destId="{A19CBF9C-1DCF-4CA7-A321-887D13C63B0F}" srcOrd="1" destOrd="0" parTransId="{90664E21-9C9E-496B-A1AF-331C84DDA67C}" sibTransId="{172163B3-04A5-4780-B37F-D2AA8EB78274}"/>
    <dgm:cxn modelId="{77F93EA9-5449-4505-9586-366B7908641A}" type="presOf" srcId="{C1A959CB-2B90-425B-BBE6-3858BDCD1E63}" destId="{0D3DAAE6-3884-4E30-800A-C78128C93C53}" srcOrd="0" destOrd="0" presId="urn:microsoft.com/office/officeart/2011/layout/HexagonRadial"/>
    <dgm:cxn modelId="{474A76C0-E060-4257-BA59-1F5320874674}" type="presOf" srcId="{54EB69B1-C958-4873-B945-2CDAD180F766}" destId="{22244381-C982-4C30-8475-4CFC642DB242}" srcOrd="0" destOrd="0" presId="urn:microsoft.com/office/officeart/2011/layout/HexagonRadial"/>
    <dgm:cxn modelId="{0AC830CC-656A-4E0E-A90E-EADE08E8569F}" srcId="{C1A959CB-2B90-425B-BBE6-3858BDCD1E63}" destId="{A6A531A1-B617-4137-92C9-F7D33375D7A1}" srcOrd="0" destOrd="0" parTransId="{D02653B4-D3DE-4927-8998-247A4C4CA77A}" sibTransId="{F866D569-668D-486B-9E55-2B0739C37D70}"/>
    <dgm:cxn modelId="{2D7CC4CE-DB4E-4DB5-80AD-8454370C5EA6}" srcId="{2A415937-DF77-40C7-9B59-501B915FD151}" destId="{C1A959CB-2B90-425B-BBE6-3858BDCD1E63}" srcOrd="0" destOrd="0" parTransId="{DCF21133-0A1B-4D9F-9FCC-8D9600C43DF2}" sibTransId="{D402704D-EC14-4B7E-8658-BEE0C9E34A23}"/>
    <dgm:cxn modelId="{B97781D1-F9DD-4CC6-AF09-9AB843AFC548}" type="presOf" srcId="{AD281992-CFA9-464E-AB37-6CF0EE8DF189}" destId="{1CBF8795-D831-4892-B4F1-13BEB0FA6AC9}" srcOrd="0" destOrd="0" presId="urn:microsoft.com/office/officeart/2011/layout/HexagonRadial"/>
    <dgm:cxn modelId="{E83FFBFA-0336-4466-A55E-2D1C8C48B3A2}" type="presOf" srcId="{A19CBF9C-1DCF-4CA7-A321-887D13C63B0F}" destId="{47390D03-3BA4-4C6B-8853-94FD7638D7BE}" srcOrd="0" destOrd="0" presId="urn:microsoft.com/office/officeart/2011/layout/HexagonRadial"/>
    <dgm:cxn modelId="{9924F618-6959-4E4E-B2EC-BCAB57D1D626}" type="presParOf" srcId="{07609985-1D68-468F-8F69-C5927D6531CE}" destId="{0D3DAAE6-3884-4E30-800A-C78128C93C53}" srcOrd="0" destOrd="0" presId="urn:microsoft.com/office/officeart/2011/layout/HexagonRadial"/>
    <dgm:cxn modelId="{76160D40-373A-415E-84EB-FC201A7A474D}" type="presParOf" srcId="{07609985-1D68-468F-8F69-C5927D6531CE}" destId="{5ACD2633-9633-44E0-99BD-594DB4F5F591}" srcOrd="1" destOrd="0" presId="urn:microsoft.com/office/officeart/2011/layout/HexagonRadial"/>
    <dgm:cxn modelId="{FA5E91E2-9290-4261-B4C6-970ED2304F84}" type="presParOf" srcId="{5ACD2633-9633-44E0-99BD-594DB4F5F591}" destId="{D48AFF9F-9AE0-4CC7-BA8E-91C7AED1D2D7}" srcOrd="0" destOrd="0" presId="urn:microsoft.com/office/officeart/2011/layout/HexagonRadial"/>
    <dgm:cxn modelId="{57C764B9-22E4-4FDC-ADEA-F98529D6A2DD}" type="presParOf" srcId="{07609985-1D68-468F-8F69-C5927D6531CE}" destId="{C81E2599-6943-4F8C-B6B8-50E544F6943A}" srcOrd="2" destOrd="0" presId="urn:microsoft.com/office/officeart/2011/layout/HexagonRadial"/>
    <dgm:cxn modelId="{19E5437C-1C65-48E0-BA13-A40D5AC35601}" type="presParOf" srcId="{07609985-1D68-468F-8F69-C5927D6531CE}" destId="{E8B2593B-E4EE-45ED-8666-386AD25F6216}" srcOrd="3" destOrd="0" presId="urn:microsoft.com/office/officeart/2011/layout/HexagonRadial"/>
    <dgm:cxn modelId="{35110DCE-A6D4-475E-ACEE-E16164AE3EC0}" type="presParOf" srcId="{E8B2593B-E4EE-45ED-8666-386AD25F6216}" destId="{169F8273-3E8F-4201-9065-4CEE3D7CE288}" srcOrd="0" destOrd="0" presId="urn:microsoft.com/office/officeart/2011/layout/HexagonRadial"/>
    <dgm:cxn modelId="{9F4B70CD-C326-4B56-AB6E-DAEED81D76BA}" type="presParOf" srcId="{07609985-1D68-468F-8F69-C5927D6531CE}" destId="{47390D03-3BA4-4C6B-8853-94FD7638D7BE}" srcOrd="4" destOrd="0" presId="urn:microsoft.com/office/officeart/2011/layout/HexagonRadial"/>
    <dgm:cxn modelId="{B01C13E6-096E-4CFF-BFE9-AC6D6B73CA39}" type="presParOf" srcId="{07609985-1D68-468F-8F69-C5927D6531CE}" destId="{5F71E8F3-A5D9-4F2C-9DC4-7A6520E5AA9D}" srcOrd="5" destOrd="0" presId="urn:microsoft.com/office/officeart/2011/layout/HexagonRadial"/>
    <dgm:cxn modelId="{28D400BF-CE8A-43CC-A1B0-944A8AF5F71A}" type="presParOf" srcId="{5F71E8F3-A5D9-4F2C-9DC4-7A6520E5AA9D}" destId="{8D8F8B48-C939-4515-9912-EAEB245D90D8}" srcOrd="0" destOrd="0" presId="urn:microsoft.com/office/officeart/2011/layout/HexagonRadial"/>
    <dgm:cxn modelId="{9811357E-D5F9-4DD8-8948-378488401AD7}" type="presParOf" srcId="{07609985-1D68-468F-8F69-C5927D6531CE}" destId="{E21DF728-9037-47E4-9852-3C882838FB02}" srcOrd="6" destOrd="0" presId="urn:microsoft.com/office/officeart/2011/layout/HexagonRadial"/>
    <dgm:cxn modelId="{1130E997-F5C8-46C4-9E04-BD4925F76146}" type="presParOf" srcId="{07609985-1D68-468F-8F69-C5927D6531CE}" destId="{160FD322-5652-41F2-8812-EB76D7F58684}" srcOrd="7" destOrd="0" presId="urn:microsoft.com/office/officeart/2011/layout/HexagonRadial"/>
    <dgm:cxn modelId="{6CA4E7EE-0FB8-4E29-BB59-B8307AE46DA1}" type="presParOf" srcId="{160FD322-5652-41F2-8812-EB76D7F58684}" destId="{FDFA023C-B556-4B7E-8DFA-11D69F775498}" srcOrd="0" destOrd="0" presId="urn:microsoft.com/office/officeart/2011/layout/HexagonRadial"/>
    <dgm:cxn modelId="{FD5F6102-6491-4756-944F-4062CAD62A79}" type="presParOf" srcId="{07609985-1D68-468F-8F69-C5927D6531CE}" destId="{22244381-C982-4C30-8475-4CFC642DB242}" srcOrd="8" destOrd="0" presId="urn:microsoft.com/office/officeart/2011/layout/HexagonRadial"/>
    <dgm:cxn modelId="{ACADC88F-E57D-4B48-A615-7859FA82B028}" type="presParOf" srcId="{07609985-1D68-468F-8F69-C5927D6531CE}" destId="{0AE91851-9CA1-46A5-98D8-951623542672}" srcOrd="9" destOrd="0" presId="urn:microsoft.com/office/officeart/2011/layout/HexagonRadial"/>
    <dgm:cxn modelId="{CEAC5C13-2AEB-4A40-B868-E8BFA8A6DA07}" type="presParOf" srcId="{0AE91851-9CA1-46A5-98D8-951623542672}" destId="{1C385932-4CAF-4D14-AF18-C69031521C70}" srcOrd="0" destOrd="0" presId="urn:microsoft.com/office/officeart/2011/layout/HexagonRadial"/>
    <dgm:cxn modelId="{C3634B8D-64A7-4ACE-A0D2-C55030E1529B}" type="presParOf" srcId="{07609985-1D68-468F-8F69-C5927D6531CE}" destId="{D15A3D17-EEBF-4A9A-B71C-330BD8CEC34D}" srcOrd="10" destOrd="0" presId="urn:microsoft.com/office/officeart/2011/layout/HexagonRadial"/>
    <dgm:cxn modelId="{B4CB386F-3518-4BAB-BA5A-06A140A66AE7}" type="presParOf" srcId="{07609985-1D68-468F-8F69-C5927D6531CE}" destId="{FE33BBAB-3E6B-41FC-A106-2ACE19669AB2}" srcOrd="11" destOrd="0" presId="urn:microsoft.com/office/officeart/2011/layout/HexagonRadial"/>
    <dgm:cxn modelId="{00799DBE-D711-41AF-858B-72AD5503EF13}" type="presParOf" srcId="{FE33BBAB-3E6B-41FC-A106-2ACE19669AB2}" destId="{083CFC8B-115F-465B-B188-EB144433EF70}" srcOrd="0" destOrd="0" presId="urn:microsoft.com/office/officeart/2011/layout/HexagonRadial"/>
    <dgm:cxn modelId="{E0996FC0-3523-498E-AD04-FDAA162F682E}" type="presParOf" srcId="{07609985-1D68-468F-8F69-C5927D6531CE}" destId="{1CBF8795-D831-4892-B4F1-13BEB0FA6AC9}" srcOrd="12" destOrd="0" presId="urn:microsoft.com/office/officeart/2011/layout/HexagonRadial"/>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415937-DF77-40C7-9B59-501B915FD151}" type="doc">
      <dgm:prSet loTypeId="urn:microsoft.com/office/officeart/2011/layout/HexagonRadial" loCatId="officeonline" qsTypeId="urn:microsoft.com/office/officeart/2005/8/quickstyle/simple1" qsCatId="simple" csTypeId="urn:microsoft.com/office/officeart/2005/8/colors/accent6_5" csCatId="accent6" phldr="1"/>
      <dgm:spPr/>
      <dgm:t>
        <a:bodyPr/>
        <a:lstStyle/>
        <a:p>
          <a:endParaRPr lang="ru-RU"/>
        </a:p>
      </dgm:t>
    </dgm:pt>
    <dgm:pt modelId="{C1A959CB-2B90-425B-BBE6-3858BDCD1E63}">
      <dgm:prSet phldrT="[Текст]" custT="1"/>
      <dgm:spPr>
        <a:solidFill>
          <a:schemeClr val="accent3">
            <a:lumMod val="60000"/>
            <a:lumOff val="40000"/>
            <a:alpha val="80000"/>
          </a:schemeClr>
        </a:solidFill>
      </dgm:spPr>
      <dgm:t>
        <a:bodyPr/>
        <a:lstStyle/>
        <a:p>
          <a:pPr algn="ctr">
            <a:lnSpc>
              <a:spcPct val="100000"/>
            </a:lnSpc>
          </a:pPr>
          <a:r>
            <a:rPr lang="ru-RU" sz="1600" b="0" baseline="0" dirty="0">
              <a:solidFill>
                <a:schemeClr val="accent6">
                  <a:lumMod val="50000"/>
                </a:schemeClr>
              </a:solidFill>
              <a:latin typeface="Arial Black" panose="020B0A04020102020204" pitchFamily="34" charset="0"/>
            </a:rPr>
            <a:t>Формы</a:t>
          </a:r>
        </a:p>
        <a:p>
          <a:pPr algn="ctr">
            <a:lnSpc>
              <a:spcPct val="100000"/>
            </a:lnSpc>
          </a:pPr>
          <a:r>
            <a:rPr lang="ru-RU" sz="1600" b="0" baseline="0" dirty="0">
              <a:solidFill>
                <a:schemeClr val="accent6">
                  <a:lumMod val="50000"/>
                </a:schemeClr>
              </a:solidFill>
              <a:latin typeface="Arial Black" panose="020B0A04020102020204" pitchFamily="34" charset="0"/>
            </a:rPr>
            <a:t> внеурочной деятельности</a:t>
          </a:r>
        </a:p>
      </dgm:t>
    </dgm:pt>
    <dgm:pt modelId="{DCF21133-0A1B-4D9F-9FCC-8D9600C43DF2}" type="parTrans" cxnId="{2D7CC4CE-DB4E-4DB5-80AD-8454370C5EA6}">
      <dgm:prSet/>
      <dgm:spPr/>
      <dgm:t>
        <a:bodyPr/>
        <a:lstStyle/>
        <a:p>
          <a:endParaRPr lang="ru-RU" sz="1200">
            <a:solidFill>
              <a:schemeClr val="tx1"/>
            </a:solidFill>
          </a:endParaRPr>
        </a:p>
      </dgm:t>
    </dgm:pt>
    <dgm:pt modelId="{D402704D-EC14-4B7E-8658-BEE0C9E34A23}" type="sibTrans" cxnId="{2D7CC4CE-DB4E-4DB5-80AD-8454370C5EA6}">
      <dgm:prSet/>
      <dgm:spPr/>
      <dgm:t>
        <a:bodyPr/>
        <a:lstStyle/>
        <a:p>
          <a:endParaRPr lang="ru-RU" sz="1200">
            <a:solidFill>
              <a:schemeClr val="tx1"/>
            </a:solidFill>
          </a:endParaRPr>
        </a:p>
      </dgm:t>
    </dgm:pt>
    <dgm:pt modelId="{A6A531A1-B617-4137-92C9-F7D33375D7A1}">
      <dgm:prSet phldrT="[Текст]" custT="1">
        <dgm:style>
          <a:lnRef idx="1">
            <a:schemeClr val="accent3"/>
          </a:lnRef>
          <a:fillRef idx="2">
            <a:schemeClr val="accent3"/>
          </a:fillRef>
          <a:effectRef idx="1">
            <a:schemeClr val="accent3"/>
          </a:effectRef>
          <a:fontRef idx="minor">
            <a:schemeClr val="dk1"/>
          </a:fontRef>
        </dgm:style>
      </dgm:prSet>
      <dgm:spPr/>
      <dgm:t>
        <a:bodyPr/>
        <a:lstStyle/>
        <a:p>
          <a:pPr algn="ctr"/>
          <a:r>
            <a:rPr lang="ru-RU" sz="1600" b="1" i="1" dirty="0">
              <a:hlinkClick xmlns:r="http://schemas.openxmlformats.org/officeDocument/2006/relationships" r:id="rId1" action="ppaction://hlinkfile"/>
            </a:rPr>
            <a:t>Кружок</a:t>
          </a:r>
        </a:p>
        <a:p>
          <a:pPr algn="ctr"/>
          <a:r>
            <a:rPr lang="ru-RU" sz="1600" b="1" i="1" dirty="0">
              <a:hlinkClick xmlns:r="http://schemas.openxmlformats.org/officeDocument/2006/relationships" r:id="rId1" action="ppaction://hlinkfile"/>
            </a:rPr>
            <a:t> «МИР ЭКОЛОГИИ»</a:t>
          </a:r>
          <a:endParaRPr lang="ru-RU" sz="1600" b="1" i="1" dirty="0"/>
        </a:p>
      </dgm:t>
    </dgm:pt>
    <dgm:pt modelId="{D02653B4-D3DE-4927-8998-247A4C4CA77A}" type="parTrans" cxnId="{0AC830CC-656A-4E0E-A90E-EADE08E8569F}">
      <dgm:prSet/>
      <dgm:spPr/>
      <dgm:t>
        <a:bodyPr/>
        <a:lstStyle/>
        <a:p>
          <a:endParaRPr lang="ru-RU" sz="1200">
            <a:solidFill>
              <a:schemeClr val="tx1"/>
            </a:solidFill>
          </a:endParaRPr>
        </a:p>
      </dgm:t>
    </dgm:pt>
    <dgm:pt modelId="{F866D569-668D-486B-9E55-2B0739C37D70}" type="sibTrans" cxnId="{0AC830CC-656A-4E0E-A90E-EADE08E8569F}">
      <dgm:prSet/>
      <dgm:spPr/>
      <dgm:t>
        <a:bodyPr/>
        <a:lstStyle/>
        <a:p>
          <a:endParaRPr lang="ru-RU" sz="1200">
            <a:solidFill>
              <a:schemeClr val="tx1"/>
            </a:solidFill>
          </a:endParaRPr>
        </a:p>
      </dgm:t>
    </dgm:pt>
    <dgm:pt modelId="{D8ED7CE4-49FB-4C87-A399-EB9226CE09AB}">
      <dgm:prSet phldrT="[Текст]" custT="1">
        <dgm:style>
          <a:lnRef idx="1">
            <a:schemeClr val="accent3"/>
          </a:lnRef>
          <a:fillRef idx="2">
            <a:schemeClr val="accent3"/>
          </a:fillRef>
          <a:effectRef idx="1">
            <a:schemeClr val="accent3"/>
          </a:effectRef>
          <a:fontRef idx="minor">
            <a:schemeClr val="dk1"/>
          </a:fontRef>
        </dgm:style>
      </dgm:prSet>
      <dgm:spPr/>
      <dgm:t>
        <a:bodyPr/>
        <a:lstStyle/>
        <a:p>
          <a:pPr algn="ctr"/>
          <a:r>
            <a:rPr lang="ru-RU" sz="1600" b="1" i="1" dirty="0">
              <a:hlinkClick xmlns:r="http://schemas.openxmlformats.org/officeDocument/2006/relationships" r:id="rId2" action="ppaction://hlinkpres?slideindex=1&amp;slidetitle="/>
            </a:rPr>
            <a:t>Активное участие в конкурсах  разного уровня</a:t>
          </a:r>
          <a:endParaRPr lang="ru-RU" sz="1600" b="1" i="1" dirty="0"/>
        </a:p>
      </dgm:t>
    </dgm:pt>
    <dgm:pt modelId="{C7B2F106-F332-4244-B733-6201BA2F5589}" type="parTrans" cxnId="{D71F9C6C-A844-432B-9059-982101B417CC}">
      <dgm:prSet/>
      <dgm:spPr/>
      <dgm:t>
        <a:bodyPr/>
        <a:lstStyle/>
        <a:p>
          <a:endParaRPr lang="ru-RU" sz="1200">
            <a:solidFill>
              <a:schemeClr val="tx1"/>
            </a:solidFill>
          </a:endParaRPr>
        </a:p>
      </dgm:t>
    </dgm:pt>
    <dgm:pt modelId="{FEB76F78-25DB-426F-93A0-0E773F607C16}" type="sibTrans" cxnId="{D71F9C6C-A844-432B-9059-982101B417CC}">
      <dgm:prSet/>
      <dgm:spPr/>
      <dgm:t>
        <a:bodyPr/>
        <a:lstStyle/>
        <a:p>
          <a:endParaRPr lang="ru-RU" sz="1200">
            <a:solidFill>
              <a:schemeClr val="tx1"/>
            </a:solidFill>
          </a:endParaRPr>
        </a:p>
      </dgm:t>
    </dgm:pt>
    <dgm:pt modelId="{AD281992-CFA9-464E-AB37-6CF0EE8DF189}">
      <dgm:prSet phldrT="[Текст]" custT="1">
        <dgm:style>
          <a:lnRef idx="1">
            <a:schemeClr val="accent3"/>
          </a:lnRef>
          <a:fillRef idx="2">
            <a:schemeClr val="accent3"/>
          </a:fillRef>
          <a:effectRef idx="1">
            <a:schemeClr val="accent3"/>
          </a:effectRef>
          <a:fontRef idx="minor">
            <a:schemeClr val="dk1"/>
          </a:fontRef>
        </dgm:style>
      </dgm:prSet>
      <dgm:spPr/>
      <dgm:t>
        <a:bodyPr/>
        <a:lstStyle/>
        <a:p>
          <a:r>
            <a:rPr lang="ru-RU" sz="1600" b="1" i="1" dirty="0">
              <a:hlinkClick xmlns:r="http://schemas.openxmlformats.org/officeDocument/2006/relationships" r:id="rId3" action="ppaction://hlinkfile"/>
            </a:rPr>
            <a:t>Экскурсии</a:t>
          </a:r>
          <a:endParaRPr lang="ru-RU" sz="1600" b="1" i="1" dirty="0"/>
        </a:p>
      </dgm:t>
    </dgm:pt>
    <dgm:pt modelId="{6599E088-4CDB-4F92-890E-6E2DA131C795}" type="parTrans" cxnId="{89BA7E33-742D-4360-BDB5-5EFA179DF5A0}">
      <dgm:prSet/>
      <dgm:spPr/>
      <dgm:t>
        <a:bodyPr/>
        <a:lstStyle/>
        <a:p>
          <a:endParaRPr lang="ru-RU" sz="1200">
            <a:solidFill>
              <a:schemeClr val="tx1"/>
            </a:solidFill>
          </a:endParaRPr>
        </a:p>
      </dgm:t>
    </dgm:pt>
    <dgm:pt modelId="{EFCE4214-A02D-4E82-8361-A17A11E73237}" type="sibTrans" cxnId="{89BA7E33-742D-4360-BDB5-5EFA179DF5A0}">
      <dgm:prSet/>
      <dgm:spPr/>
      <dgm:t>
        <a:bodyPr/>
        <a:lstStyle/>
        <a:p>
          <a:endParaRPr lang="ru-RU" sz="1200">
            <a:solidFill>
              <a:schemeClr val="tx1"/>
            </a:solidFill>
          </a:endParaRPr>
        </a:p>
      </dgm:t>
    </dgm:pt>
    <dgm:pt modelId="{A19CBF9C-1DCF-4CA7-A321-887D13C63B0F}">
      <dgm:prSet custT="1">
        <dgm:style>
          <a:lnRef idx="1">
            <a:schemeClr val="accent3"/>
          </a:lnRef>
          <a:fillRef idx="2">
            <a:schemeClr val="accent3"/>
          </a:fillRef>
          <a:effectRef idx="1">
            <a:schemeClr val="accent3"/>
          </a:effectRef>
          <a:fontRef idx="minor">
            <a:schemeClr val="dk1"/>
          </a:fontRef>
        </dgm:style>
      </dgm:prSet>
      <dgm:spPr/>
      <dgm:t>
        <a:bodyPr/>
        <a:lstStyle/>
        <a:p>
          <a:pPr algn="ctr"/>
          <a:r>
            <a:rPr lang="ru-RU" altLang="ru-RU" sz="1600" b="1" i="1" dirty="0">
              <a:hlinkClick xmlns:r="http://schemas.openxmlformats.org/officeDocument/2006/relationships" r:id="rId4" action="ppaction://hlinkpres?slideindex=1&amp;slidetitle="/>
            </a:rPr>
            <a:t>Природоохранная деятельность</a:t>
          </a:r>
          <a:endParaRPr lang="ru-RU" altLang="ru-RU" sz="1600" b="1" i="1" dirty="0"/>
        </a:p>
      </dgm:t>
    </dgm:pt>
    <dgm:pt modelId="{172163B3-04A5-4780-B37F-D2AA8EB78274}" type="sibTrans" cxnId="{84EA6F9C-3113-44DA-A2B0-375FF5DDF7C9}">
      <dgm:prSet/>
      <dgm:spPr/>
      <dgm:t>
        <a:bodyPr/>
        <a:lstStyle/>
        <a:p>
          <a:endParaRPr lang="ru-RU" sz="1200">
            <a:solidFill>
              <a:schemeClr val="tx1"/>
            </a:solidFill>
          </a:endParaRPr>
        </a:p>
      </dgm:t>
    </dgm:pt>
    <dgm:pt modelId="{90664E21-9C9E-496B-A1AF-331C84DDA67C}" type="parTrans" cxnId="{84EA6F9C-3113-44DA-A2B0-375FF5DDF7C9}">
      <dgm:prSet/>
      <dgm:spPr/>
      <dgm:t>
        <a:bodyPr/>
        <a:lstStyle/>
        <a:p>
          <a:endParaRPr lang="ru-RU" sz="1200">
            <a:solidFill>
              <a:schemeClr val="tx1"/>
            </a:solidFill>
          </a:endParaRPr>
        </a:p>
      </dgm:t>
    </dgm:pt>
    <dgm:pt modelId="{68E9128F-1DB1-42E5-9C24-A45EA88EA691}">
      <dgm:prSet phldrT="[Текст]" custT="1">
        <dgm:style>
          <a:lnRef idx="1">
            <a:schemeClr val="accent3"/>
          </a:lnRef>
          <a:fillRef idx="2">
            <a:schemeClr val="accent3"/>
          </a:fillRef>
          <a:effectRef idx="1">
            <a:schemeClr val="accent3"/>
          </a:effectRef>
          <a:fontRef idx="minor">
            <a:schemeClr val="dk1"/>
          </a:fontRef>
        </dgm:style>
      </dgm:prSet>
      <dgm:spPr/>
      <dgm:t>
        <a:bodyPr/>
        <a:lstStyle/>
        <a:p>
          <a:pPr algn="ctr"/>
          <a:r>
            <a:rPr lang="ru-RU" sz="1600" b="1" i="1" dirty="0">
              <a:hlinkClick xmlns:r="http://schemas.openxmlformats.org/officeDocument/2006/relationships" r:id="rId5" action="ppaction://hlinksldjump"/>
            </a:rPr>
            <a:t>Реализация экологических проектов</a:t>
          </a:r>
          <a:endParaRPr lang="ru-RU" sz="1600" b="1" i="1" dirty="0"/>
        </a:p>
      </dgm:t>
    </dgm:pt>
    <dgm:pt modelId="{B5173897-A9C0-46C3-9509-986BFA725236}" type="sibTrans" cxnId="{0031750C-4F1D-4A2B-A15C-2422875DA1D0}">
      <dgm:prSet/>
      <dgm:spPr/>
      <dgm:t>
        <a:bodyPr/>
        <a:lstStyle/>
        <a:p>
          <a:endParaRPr lang="ru-RU" sz="1200">
            <a:solidFill>
              <a:schemeClr val="tx1"/>
            </a:solidFill>
          </a:endParaRPr>
        </a:p>
      </dgm:t>
    </dgm:pt>
    <dgm:pt modelId="{98976EE4-3AF5-4503-9EB4-E2CB0CEDEBD0}" type="parTrans" cxnId="{0031750C-4F1D-4A2B-A15C-2422875DA1D0}">
      <dgm:prSet/>
      <dgm:spPr/>
      <dgm:t>
        <a:bodyPr/>
        <a:lstStyle/>
        <a:p>
          <a:endParaRPr lang="ru-RU" sz="1200">
            <a:solidFill>
              <a:schemeClr val="tx1"/>
            </a:solidFill>
          </a:endParaRPr>
        </a:p>
      </dgm:t>
    </dgm:pt>
    <dgm:pt modelId="{54EB69B1-C958-4873-B945-2CDAD180F766}">
      <dgm:prSet custT="1">
        <dgm:style>
          <a:lnRef idx="1">
            <a:schemeClr val="accent3"/>
          </a:lnRef>
          <a:fillRef idx="2">
            <a:schemeClr val="accent3"/>
          </a:fillRef>
          <a:effectRef idx="1">
            <a:schemeClr val="accent3"/>
          </a:effectRef>
          <a:fontRef idx="minor">
            <a:schemeClr val="dk1"/>
          </a:fontRef>
        </dgm:style>
      </dgm:prSet>
      <dgm:spPr/>
      <dgm:t>
        <a:bodyPr/>
        <a:lstStyle/>
        <a:p>
          <a:r>
            <a:rPr lang="ru-RU" sz="1600" b="1" i="1" baseline="0" dirty="0">
              <a:hlinkClick xmlns:r="http://schemas.openxmlformats.org/officeDocument/2006/relationships" r:id="rId6" action="ppaction://hlinkpres?slideindex=1&amp;slidetitle="/>
            </a:rPr>
            <a:t>Просветительская работа</a:t>
          </a:r>
          <a:endParaRPr lang="ru-RU" sz="1600" b="1" i="1" dirty="0"/>
        </a:p>
      </dgm:t>
    </dgm:pt>
    <dgm:pt modelId="{BF8BFB28-0E8F-4172-8F17-271C4B82D13D}" type="sibTrans" cxnId="{4B834763-B5D1-4CFB-8E85-BFFCF4BC16DC}">
      <dgm:prSet/>
      <dgm:spPr/>
      <dgm:t>
        <a:bodyPr/>
        <a:lstStyle/>
        <a:p>
          <a:endParaRPr lang="ru-RU"/>
        </a:p>
      </dgm:t>
    </dgm:pt>
    <dgm:pt modelId="{26E5808A-F864-467A-BEC3-A36C8F21B40B}" type="parTrans" cxnId="{4B834763-B5D1-4CFB-8E85-BFFCF4BC16DC}">
      <dgm:prSet/>
      <dgm:spPr/>
      <dgm:t>
        <a:bodyPr/>
        <a:lstStyle/>
        <a:p>
          <a:endParaRPr lang="ru-RU"/>
        </a:p>
      </dgm:t>
    </dgm:pt>
    <dgm:pt modelId="{07609985-1D68-468F-8F69-C5927D6531CE}" type="pres">
      <dgm:prSet presAssocID="{2A415937-DF77-40C7-9B59-501B915FD151}" presName="Name0" presStyleCnt="0">
        <dgm:presLayoutVars>
          <dgm:chMax val="1"/>
          <dgm:chPref val="1"/>
          <dgm:dir/>
          <dgm:animOne val="branch"/>
          <dgm:animLvl val="lvl"/>
        </dgm:presLayoutVars>
      </dgm:prSet>
      <dgm:spPr/>
    </dgm:pt>
    <dgm:pt modelId="{0D3DAAE6-3884-4E30-800A-C78128C93C53}" type="pres">
      <dgm:prSet presAssocID="{C1A959CB-2B90-425B-BBE6-3858BDCD1E63}" presName="Parent" presStyleLbl="node0" presStyleIdx="0" presStyleCnt="1" custAng="0" custScaleX="116015" custLinFactNeighborX="7942" custLinFactNeighborY="37557">
        <dgm:presLayoutVars>
          <dgm:chMax val="6"/>
          <dgm:chPref val="6"/>
        </dgm:presLayoutVars>
      </dgm:prSet>
      <dgm:spPr/>
    </dgm:pt>
    <dgm:pt modelId="{5ACD2633-9633-44E0-99BD-594DB4F5F591}" type="pres">
      <dgm:prSet presAssocID="{A6A531A1-B617-4137-92C9-F7D33375D7A1}" presName="Accent1" presStyleCnt="0"/>
      <dgm:spPr/>
    </dgm:pt>
    <dgm:pt modelId="{D48AFF9F-9AE0-4CC7-BA8E-91C7AED1D2D7}" type="pres">
      <dgm:prSet presAssocID="{A6A531A1-B617-4137-92C9-F7D33375D7A1}" presName="Accent" presStyleLbl="bgShp" presStyleIdx="0" presStyleCnt="6"/>
      <dgm:spPr/>
    </dgm:pt>
    <dgm:pt modelId="{C81E2599-6943-4F8C-B6B8-50E544F6943A}" type="pres">
      <dgm:prSet presAssocID="{A6A531A1-B617-4137-92C9-F7D33375D7A1}" presName="Child1" presStyleLbl="node1" presStyleIdx="0" presStyleCnt="6" custScaleX="112891" custLinFactNeighborX="2316" custLinFactNeighborY="-729">
        <dgm:presLayoutVars>
          <dgm:chMax val="0"/>
          <dgm:chPref val="0"/>
          <dgm:bulletEnabled val="1"/>
        </dgm:presLayoutVars>
      </dgm:prSet>
      <dgm:spPr/>
    </dgm:pt>
    <dgm:pt modelId="{E8B2593B-E4EE-45ED-8666-386AD25F6216}" type="pres">
      <dgm:prSet presAssocID="{A19CBF9C-1DCF-4CA7-A321-887D13C63B0F}" presName="Accent2" presStyleCnt="0"/>
      <dgm:spPr/>
    </dgm:pt>
    <dgm:pt modelId="{169F8273-3E8F-4201-9065-4CEE3D7CE288}" type="pres">
      <dgm:prSet presAssocID="{A19CBF9C-1DCF-4CA7-A321-887D13C63B0F}" presName="Accent" presStyleLbl="bgShp" presStyleIdx="1" presStyleCnt="6" custLinFactX="-2650" custLinFactNeighborX="-100000" custLinFactNeighborY="-65694"/>
      <dgm:spPr/>
    </dgm:pt>
    <dgm:pt modelId="{47390D03-3BA4-4C6B-8853-94FD7638D7BE}" type="pres">
      <dgm:prSet presAssocID="{A19CBF9C-1DCF-4CA7-A321-887D13C63B0F}" presName="Child2" presStyleLbl="node1" presStyleIdx="1" presStyleCnt="6" custScaleX="140097" custScaleY="37484" custLinFactNeighborX="49260" custLinFactNeighborY="-39273">
        <dgm:presLayoutVars>
          <dgm:chMax val="0"/>
          <dgm:chPref val="0"/>
          <dgm:bulletEnabled val="1"/>
        </dgm:presLayoutVars>
      </dgm:prSet>
      <dgm:spPr/>
    </dgm:pt>
    <dgm:pt modelId="{5F71E8F3-A5D9-4F2C-9DC4-7A6520E5AA9D}" type="pres">
      <dgm:prSet presAssocID="{D8ED7CE4-49FB-4C87-A399-EB9226CE09AB}" presName="Accent3" presStyleCnt="0"/>
      <dgm:spPr/>
    </dgm:pt>
    <dgm:pt modelId="{8D8F8B48-C939-4515-9912-EAEB245D90D8}" type="pres">
      <dgm:prSet presAssocID="{D8ED7CE4-49FB-4C87-A399-EB9226CE09AB}" presName="Accent" presStyleLbl="bgShp" presStyleIdx="2" presStyleCnt="6" custLinFactX="100000" custLinFactNeighborX="175923" custLinFactNeighborY="-8486"/>
      <dgm:spPr/>
    </dgm:pt>
    <dgm:pt modelId="{E21DF728-9037-47E4-9852-3C882838FB02}" type="pres">
      <dgm:prSet presAssocID="{D8ED7CE4-49FB-4C87-A399-EB9226CE09AB}" presName="Child3" presStyleLbl="node1" presStyleIdx="2" presStyleCnt="6" custScaleX="114938" custScaleY="106103" custLinFactNeighborX="50668" custLinFactNeighborY="1000">
        <dgm:presLayoutVars>
          <dgm:chMax val="0"/>
          <dgm:chPref val="0"/>
          <dgm:bulletEnabled val="1"/>
        </dgm:presLayoutVars>
      </dgm:prSet>
      <dgm:spPr/>
    </dgm:pt>
    <dgm:pt modelId="{160FD322-5652-41F2-8812-EB76D7F58684}" type="pres">
      <dgm:prSet presAssocID="{54EB69B1-C958-4873-B945-2CDAD180F766}" presName="Accent4" presStyleCnt="0"/>
      <dgm:spPr/>
    </dgm:pt>
    <dgm:pt modelId="{FDFA023C-B556-4B7E-8DFA-11D69F775498}" type="pres">
      <dgm:prSet presAssocID="{54EB69B1-C958-4873-B945-2CDAD180F766}" presName="Accent" presStyleLbl="bgShp" presStyleIdx="3" presStyleCnt="6" custFlipVert="1" custScaleY="54993" custLinFactX="130185" custLinFactY="87119" custLinFactNeighborX="200000" custLinFactNeighborY="100000"/>
      <dgm:spPr/>
    </dgm:pt>
    <dgm:pt modelId="{22244381-C982-4C30-8475-4CFC642DB242}" type="pres">
      <dgm:prSet presAssocID="{54EB69B1-C958-4873-B945-2CDAD180F766}" presName="Child4" presStyleLbl="node1" presStyleIdx="3" presStyleCnt="6" custScaleY="43694" custLinFactY="-100000" custLinFactNeighborX="95960" custLinFactNeighborY="-188042">
        <dgm:presLayoutVars>
          <dgm:chMax val="0"/>
          <dgm:chPref val="0"/>
          <dgm:bulletEnabled val="1"/>
        </dgm:presLayoutVars>
      </dgm:prSet>
      <dgm:spPr/>
    </dgm:pt>
    <dgm:pt modelId="{0AE91851-9CA1-46A5-98D8-951623542672}" type="pres">
      <dgm:prSet presAssocID="{68E9128F-1DB1-42E5-9C24-A45EA88EA691}" presName="Accent5" presStyleCnt="0"/>
      <dgm:spPr/>
    </dgm:pt>
    <dgm:pt modelId="{1C385932-4CAF-4D14-AF18-C69031521C70}" type="pres">
      <dgm:prSet presAssocID="{68E9128F-1DB1-42E5-9C24-A45EA88EA691}" presName="Accent" presStyleLbl="bgShp" presStyleIdx="4" presStyleCnt="6" custLinFactX="-100000" custLinFactY="35776" custLinFactNeighborX="-179174" custLinFactNeighborY="100000"/>
      <dgm:spPr/>
    </dgm:pt>
    <dgm:pt modelId="{D15A3D17-EEBF-4A9A-B71C-330BD8CEC34D}" type="pres">
      <dgm:prSet presAssocID="{68E9128F-1DB1-42E5-9C24-A45EA88EA691}" presName="Child5" presStyleLbl="node1" presStyleIdx="4" presStyleCnt="6" custAng="0" custScaleX="108599" custScaleY="101566" custLinFactNeighborX="-57970" custLinFactNeighborY="-1264">
        <dgm:presLayoutVars>
          <dgm:chMax val="0"/>
          <dgm:chPref val="0"/>
          <dgm:bulletEnabled val="1"/>
        </dgm:presLayoutVars>
      </dgm:prSet>
      <dgm:spPr/>
    </dgm:pt>
    <dgm:pt modelId="{FE33BBAB-3E6B-41FC-A106-2ACE19669AB2}" type="pres">
      <dgm:prSet presAssocID="{AD281992-CFA9-464E-AB37-6CF0EE8DF189}" presName="Accent6" presStyleCnt="0"/>
      <dgm:spPr/>
    </dgm:pt>
    <dgm:pt modelId="{083CFC8B-115F-465B-B188-EB144433EF70}" type="pres">
      <dgm:prSet presAssocID="{AD281992-CFA9-464E-AB37-6CF0EE8DF189}" presName="Accent" presStyleLbl="bgShp" presStyleIdx="5" presStyleCnt="6" custLinFactX="-5410" custLinFactNeighborX="-100000" custLinFactNeighborY="71267"/>
      <dgm:spPr/>
    </dgm:pt>
    <dgm:pt modelId="{1CBF8795-D831-4892-B4F1-13BEB0FA6AC9}" type="pres">
      <dgm:prSet presAssocID="{AD281992-CFA9-464E-AB37-6CF0EE8DF189}" presName="Child6" presStyleLbl="node1" presStyleIdx="5" presStyleCnt="6" custScaleX="97676" custScaleY="34656" custLinFactNeighborX="-17894" custLinFactNeighborY="-60352">
        <dgm:presLayoutVars>
          <dgm:chMax val="0"/>
          <dgm:chPref val="0"/>
          <dgm:bulletEnabled val="1"/>
        </dgm:presLayoutVars>
      </dgm:prSet>
      <dgm:spPr/>
    </dgm:pt>
  </dgm:ptLst>
  <dgm:cxnLst>
    <dgm:cxn modelId="{0031750C-4F1D-4A2B-A15C-2422875DA1D0}" srcId="{C1A959CB-2B90-425B-BBE6-3858BDCD1E63}" destId="{68E9128F-1DB1-42E5-9C24-A45EA88EA691}" srcOrd="4" destOrd="0" parTransId="{98976EE4-3AF5-4503-9EB4-E2CB0CEDEBD0}" sibTransId="{B5173897-A9C0-46C3-9509-986BFA725236}"/>
    <dgm:cxn modelId="{C76C4A12-44D8-4C07-A511-4882F4B1E6CE}" type="presOf" srcId="{68E9128F-1DB1-42E5-9C24-A45EA88EA691}" destId="{D15A3D17-EEBF-4A9A-B71C-330BD8CEC34D}" srcOrd="0" destOrd="0" presId="urn:microsoft.com/office/officeart/2011/layout/HexagonRadial"/>
    <dgm:cxn modelId="{7B4B2C33-7977-4DB7-8D38-0EA1971B2BC6}" type="presOf" srcId="{A6A531A1-B617-4137-92C9-F7D33375D7A1}" destId="{C81E2599-6943-4F8C-B6B8-50E544F6943A}" srcOrd="0" destOrd="0" presId="urn:microsoft.com/office/officeart/2011/layout/HexagonRadial"/>
    <dgm:cxn modelId="{89BA7E33-742D-4360-BDB5-5EFA179DF5A0}" srcId="{C1A959CB-2B90-425B-BBE6-3858BDCD1E63}" destId="{AD281992-CFA9-464E-AB37-6CF0EE8DF189}" srcOrd="5" destOrd="0" parTransId="{6599E088-4CDB-4F92-890E-6E2DA131C795}" sibTransId="{EFCE4214-A02D-4E82-8361-A17A11E73237}"/>
    <dgm:cxn modelId="{DDF7EF5F-DA3E-4DEC-81BE-1949EC2F43E5}" type="presOf" srcId="{AD281992-CFA9-464E-AB37-6CF0EE8DF189}" destId="{1CBF8795-D831-4892-B4F1-13BEB0FA6AC9}" srcOrd="0" destOrd="0" presId="urn:microsoft.com/office/officeart/2011/layout/HexagonRadial"/>
    <dgm:cxn modelId="{4B834763-B5D1-4CFB-8E85-BFFCF4BC16DC}" srcId="{C1A959CB-2B90-425B-BBE6-3858BDCD1E63}" destId="{54EB69B1-C958-4873-B945-2CDAD180F766}" srcOrd="3" destOrd="0" parTransId="{26E5808A-F864-467A-BEC3-A36C8F21B40B}" sibTransId="{BF8BFB28-0E8F-4172-8F17-271C4B82D13D}"/>
    <dgm:cxn modelId="{3157B76B-46DA-407D-9978-A5D01232BD5F}" type="presOf" srcId="{2A415937-DF77-40C7-9B59-501B915FD151}" destId="{07609985-1D68-468F-8F69-C5927D6531CE}" srcOrd="0" destOrd="0" presId="urn:microsoft.com/office/officeart/2011/layout/HexagonRadial"/>
    <dgm:cxn modelId="{D71F9C6C-A844-432B-9059-982101B417CC}" srcId="{C1A959CB-2B90-425B-BBE6-3858BDCD1E63}" destId="{D8ED7CE4-49FB-4C87-A399-EB9226CE09AB}" srcOrd="2" destOrd="0" parTransId="{C7B2F106-F332-4244-B733-6201BA2F5589}" sibTransId="{FEB76F78-25DB-426F-93A0-0E773F607C16}"/>
    <dgm:cxn modelId="{F426078F-6EFE-436F-AFD0-016726610CCD}" type="presOf" srcId="{54EB69B1-C958-4873-B945-2CDAD180F766}" destId="{22244381-C982-4C30-8475-4CFC642DB242}" srcOrd="0" destOrd="0" presId="urn:microsoft.com/office/officeart/2011/layout/HexagonRadial"/>
    <dgm:cxn modelId="{84EA6F9C-3113-44DA-A2B0-375FF5DDF7C9}" srcId="{C1A959CB-2B90-425B-BBE6-3858BDCD1E63}" destId="{A19CBF9C-1DCF-4CA7-A321-887D13C63B0F}" srcOrd="1" destOrd="0" parTransId="{90664E21-9C9E-496B-A1AF-331C84DDA67C}" sibTransId="{172163B3-04A5-4780-B37F-D2AA8EB78274}"/>
    <dgm:cxn modelId="{FA00A09E-240C-488E-B2C0-8900000B8CD5}" type="presOf" srcId="{A19CBF9C-1DCF-4CA7-A321-887D13C63B0F}" destId="{47390D03-3BA4-4C6B-8853-94FD7638D7BE}" srcOrd="0" destOrd="0" presId="urn:microsoft.com/office/officeart/2011/layout/HexagonRadial"/>
    <dgm:cxn modelId="{A20307AD-735A-418C-925D-165665938303}" type="presOf" srcId="{D8ED7CE4-49FB-4C87-A399-EB9226CE09AB}" destId="{E21DF728-9037-47E4-9852-3C882838FB02}" srcOrd="0" destOrd="0" presId="urn:microsoft.com/office/officeart/2011/layout/HexagonRadial"/>
    <dgm:cxn modelId="{CC6E4DBE-12F0-44C7-B4EE-20E2048F34D8}" type="presOf" srcId="{C1A959CB-2B90-425B-BBE6-3858BDCD1E63}" destId="{0D3DAAE6-3884-4E30-800A-C78128C93C53}" srcOrd="0" destOrd="0" presId="urn:microsoft.com/office/officeart/2011/layout/HexagonRadial"/>
    <dgm:cxn modelId="{0AC830CC-656A-4E0E-A90E-EADE08E8569F}" srcId="{C1A959CB-2B90-425B-BBE6-3858BDCD1E63}" destId="{A6A531A1-B617-4137-92C9-F7D33375D7A1}" srcOrd="0" destOrd="0" parTransId="{D02653B4-D3DE-4927-8998-247A4C4CA77A}" sibTransId="{F866D569-668D-486B-9E55-2B0739C37D70}"/>
    <dgm:cxn modelId="{2D7CC4CE-DB4E-4DB5-80AD-8454370C5EA6}" srcId="{2A415937-DF77-40C7-9B59-501B915FD151}" destId="{C1A959CB-2B90-425B-BBE6-3858BDCD1E63}" srcOrd="0" destOrd="0" parTransId="{DCF21133-0A1B-4D9F-9FCC-8D9600C43DF2}" sibTransId="{D402704D-EC14-4B7E-8658-BEE0C9E34A23}"/>
    <dgm:cxn modelId="{599A0F2E-FFEC-4DC9-812B-2036EBBEA337}" type="presParOf" srcId="{07609985-1D68-468F-8F69-C5927D6531CE}" destId="{0D3DAAE6-3884-4E30-800A-C78128C93C53}" srcOrd="0" destOrd="0" presId="urn:microsoft.com/office/officeart/2011/layout/HexagonRadial"/>
    <dgm:cxn modelId="{113A631F-8421-46D2-B75B-1D358F177B84}" type="presParOf" srcId="{07609985-1D68-468F-8F69-C5927D6531CE}" destId="{5ACD2633-9633-44E0-99BD-594DB4F5F591}" srcOrd="1" destOrd="0" presId="urn:microsoft.com/office/officeart/2011/layout/HexagonRadial"/>
    <dgm:cxn modelId="{B6A62672-4ECE-4C72-9914-9D266977031B}" type="presParOf" srcId="{5ACD2633-9633-44E0-99BD-594DB4F5F591}" destId="{D48AFF9F-9AE0-4CC7-BA8E-91C7AED1D2D7}" srcOrd="0" destOrd="0" presId="urn:microsoft.com/office/officeart/2011/layout/HexagonRadial"/>
    <dgm:cxn modelId="{80A47A5B-050A-4096-B31C-2D211EC29368}" type="presParOf" srcId="{07609985-1D68-468F-8F69-C5927D6531CE}" destId="{C81E2599-6943-4F8C-B6B8-50E544F6943A}" srcOrd="2" destOrd="0" presId="urn:microsoft.com/office/officeart/2011/layout/HexagonRadial"/>
    <dgm:cxn modelId="{60C07327-69FD-49DB-9264-BB3C560DCA71}" type="presParOf" srcId="{07609985-1D68-468F-8F69-C5927D6531CE}" destId="{E8B2593B-E4EE-45ED-8666-386AD25F6216}" srcOrd="3" destOrd="0" presId="urn:microsoft.com/office/officeart/2011/layout/HexagonRadial"/>
    <dgm:cxn modelId="{1194DBA0-96FC-41D3-96C7-01159FAA7451}" type="presParOf" srcId="{E8B2593B-E4EE-45ED-8666-386AD25F6216}" destId="{169F8273-3E8F-4201-9065-4CEE3D7CE288}" srcOrd="0" destOrd="0" presId="urn:microsoft.com/office/officeart/2011/layout/HexagonRadial"/>
    <dgm:cxn modelId="{BC201760-B800-42BB-88F6-CEEBBDCF36E0}" type="presParOf" srcId="{07609985-1D68-468F-8F69-C5927D6531CE}" destId="{47390D03-3BA4-4C6B-8853-94FD7638D7BE}" srcOrd="4" destOrd="0" presId="urn:microsoft.com/office/officeart/2011/layout/HexagonRadial"/>
    <dgm:cxn modelId="{0E816A73-C97F-4D1C-BB13-BEC49885358A}" type="presParOf" srcId="{07609985-1D68-468F-8F69-C5927D6531CE}" destId="{5F71E8F3-A5D9-4F2C-9DC4-7A6520E5AA9D}" srcOrd="5" destOrd="0" presId="urn:microsoft.com/office/officeart/2011/layout/HexagonRadial"/>
    <dgm:cxn modelId="{3AEAC436-1D8D-40A4-B403-400AB36561B6}" type="presParOf" srcId="{5F71E8F3-A5D9-4F2C-9DC4-7A6520E5AA9D}" destId="{8D8F8B48-C939-4515-9912-EAEB245D90D8}" srcOrd="0" destOrd="0" presId="urn:microsoft.com/office/officeart/2011/layout/HexagonRadial"/>
    <dgm:cxn modelId="{5F2EA7E3-7C15-4116-8FCC-750BC7760329}" type="presParOf" srcId="{07609985-1D68-468F-8F69-C5927D6531CE}" destId="{E21DF728-9037-47E4-9852-3C882838FB02}" srcOrd="6" destOrd="0" presId="urn:microsoft.com/office/officeart/2011/layout/HexagonRadial"/>
    <dgm:cxn modelId="{89D0912F-A312-4457-A378-703D30CE8B8A}" type="presParOf" srcId="{07609985-1D68-468F-8F69-C5927D6531CE}" destId="{160FD322-5652-41F2-8812-EB76D7F58684}" srcOrd="7" destOrd="0" presId="urn:microsoft.com/office/officeart/2011/layout/HexagonRadial"/>
    <dgm:cxn modelId="{D25F9D39-3B51-40D5-906F-AFDEE60A346D}" type="presParOf" srcId="{160FD322-5652-41F2-8812-EB76D7F58684}" destId="{FDFA023C-B556-4B7E-8DFA-11D69F775498}" srcOrd="0" destOrd="0" presId="urn:microsoft.com/office/officeart/2011/layout/HexagonRadial"/>
    <dgm:cxn modelId="{0CDF3721-A82E-4096-8E90-D8F467CD1EAB}" type="presParOf" srcId="{07609985-1D68-468F-8F69-C5927D6531CE}" destId="{22244381-C982-4C30-8475-4CFC642DB242}" srcOrd="8" destOrd="0" presId="urn:microsoft.com/office/officeart/2011/layout/HexagonRadial"/>
    <dgm:cxn modelId="{AD728FED-1306-480B-9D5B-9FD39770821C}" type="presParOf" srcId="{07609985-1D68-468F-8F69-C5927D6531CE}" destId="{0AE91851-9CA1-46A5-98D8-951623542672}" srcOrd="9" destOrd="0" presId="urn:microsoft.com/office/officeart/2011/layout/HexagonRadial"/>
    <dgm:cxn modelId="{239A09E9-E503-4C0F-BCA2-68B51AB51954}" type="presParOf" srcId="{0AE91851-9CA1-46A5-98D8-951623542672}" destId="{1C385932-4CAF-4D14-AF18-C69031521C70}" srcOrd="0" destOrd="0" presId="urn:microsoft.com/office/officeart/2011/layout/HexagonRadial"/>
    <dgm:cxn modelId="{B26F3A79-C924-4AE0-89E9-5150D54F48F2}" type="presParOf" srcId="{07609985-1D68-468F-8F69-C5927D6531CE}" destId="{D15A3D17-EEBF-4A9A-B71C-330BD8CEC34D}" srcOrd="10" destOrd="0" presId="urn:microsoft.com/office/officeart/2011/layout/HexagonRadial"/>
    <dgm:cxn modelId="{40CCFCC0-48E3-4BE6-9EDB-0B55C9D4BCCB}" type="presParOf" srcId="{07609985-1D68-468F-8F69-C5927D6531CE}" destId="{FE33BBAB-3E6B-41FC-A106-2ACE19669AB2}" srcOrd="11" destOrd="0" presId="urn:microsoft.com/office/officeart/2011/layout/HexagonRadial"/>
    <dgm:cxn modelId="{C5528540-81C5-4B51-BFB3-37865A357658}" type="presParOf" srcId="{FE33BBAB-3E6B-41FC-A106-2ACE19669AB2}" destId="{083CFC8B-115F-465B-B188-EB144433EF70}" srcOrd="0" destOrd="0" presId="urn:microsoft.com/office/officeart/2011/layout/HexagonRadial"/>
    <dgm:cxn modelId="{A1B58831-6AED-4007-9B6D-D6D77DAF34B1}" type="presParOf" srcId="{07609985-1D68-468F-8F69-C5927D6531CE}" destId="{1CBF8795-D831-4892-B4F1-13BEB0FA6AC9}" srcOrd="12" destOrd="0" presId="urn:microsoft.com/office/officeart/2011/layout/HexagonRadial"/>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3DAAE6-3884-4E30-800A-C78128C93C53}">
      <dsp:nvSpPr>
        <dsp:cNvPr id="0" name=""/>
        <dsp:cNvSpPr/>
      </dsp:nvSpPr>
      <dsp:spPr>
        <a:xfrm>
          <a:off x="3023727" y="1759588"/>
          <a:ext cx="2639914" cy="1968394"/>
        </a:xfrm>
        <a:prstGeom prst="hexagon">
          <a:avLst>
            <a:gd name="adj" fmla="val 28570"/>
            <a:gd name="vf" fmla="val 115470"/>
          </a:avLst>
        </a:prstGeom>
        <a:solidFill>
          <a:schemeClr val="accent6">
            <a:alpha val="80000"/>
            <a:hueOff val="0"/>
            <a:satOff val="0"/>
            <a:lumOff val="0"/>
            <a:alphaOff val="0"/>
          </a:schemeClr>
        </a:solidFill>
        <a:ln w="28575"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100000"/>
            </a:lnSpc>
            <a:spcBef>
              <a:spcPct val="0"/>
            </a:spcBef>
            <a:spcAft>
              <a:spcPct val="35000"/>
            </a:spcAft>
            <a:buNone/>
          </a:pPr>
          <a:r>
            <a:rPr lang="ru-RU" sz="1400" b="1" kern="1200" baseline="0" dirty="0">
              <a:solidFill>
                <a:schemeClr val="accent6">
                  <a:lumMod val="50000"/>
                </a:schemeClr>
              </a:solidFill>
              <a:latin typeface="Arial Black" panose="020B0A04020102020204" pitchFamily="34" charset="0"/>
            </a:rPr>
            <a:t>Система уроков и занятий экологической направленности</a:t>
          </a:r>
        </a:p>
      </dsp:txBody>
      <dsp:txXfrm>
        <a:off x="3431177" y="2063394"/>
        <a:ext cx="1825014" cy="1360782"/>
      </dsp:txXfrm>
    </dsp:sp>
    <dsp:sp modelId="{169F8273-3E8F-4201-9065-4CEE3D7CE288}">
      <dsp:nvSpPr>
        <dsp:cNvPr id="0" name=""/>
        <dsp:cNvSpPr/>
      </dsp:nvSpPr>
      <dsp:spPr>
        <a:xfrm>
          <a:off x="3099232" y="3813248"/>
          <a:ext cx="858537" cy="739743"/>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1E2599-6943-4F8C-B6B8-50E544F6943A}">
      <dsp:nvSpPr>
        <dsp:cNvPr id="0" name=""/>
        <dsp:cNvSpPr/>
      </dsp:nvSpPr>
      <dsp:spPr>
        <a:xfrm>
          <a:off x="3274529" y="0"/>
          <a:ext cx="2071868" cy="1613228"/>
        </a:xfrm>
        <a:prstGeom prst="hexagon">
          <a:avLst>
            <a:gd name="adj" fmla="val 28570"/>
            <a:gd name="vf" fmla="val 115470"/>
          </a:avLst>
        </a:prstGeom>
        <a:solidFill>
          <a:schemeClr val="accent6">
            <a:alpha val="90000"/>
            <a:hueOff val="0"/>
            <a:satOff val="0"/>
            <a:lumOff val="0"/>
            <a:alphaOff val="0"/>
          </a:schemeClr>
        </a:solidFill>
        <a:ln w="381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b="1" i="1" kern="1200" dirty="0">
              <a:solidFill>
                <a:schemeClr val="tx1"/>
              </a:solidFill>
              <a:hlinkClick xmlns:r="http://schemas.openxmlformats.org/officeDocument/2006/relationships" r:id="rId1" action="ppaction://hlinkfile"/>
            </a:rPr>
            <a:t>Традиционные уроки</a:t>
          </a:r>
          <a:endParaRPr lang="ru-RU" sz="1600" b="1" i="1" kern="1200" dirty="0">
            <a:solidFill>
              <a:schemeClr val="tx1"/>
            </a:solidFill>
          </a:endParaRPr>
        </a:p>
      </dsp:txBody>
      <dsp:txXfrm>
        <a:off x="3600818" y="254060"/>
        <a:ext cx="1419290" cy="1105108"/>
      </dsp:txXfrm>
    </dsp:sp>
    <dsp:sp modelId="{8D8F8B48-C939-4515-9912-EAEB245D90D8}">
      <dsp:nvSpPr>
        <dsp:cNvPr id="0" name=""/>
        <dsp:cNvSpPr/>
      </dsp:nvSpPr>
      <dsp:spPr>
        <a:xfrm>
          <a:off x="5274566" y="291506"/>
          <a:ext cx="858537" cy="739743"/>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390D03-3BA4-4C6B-8853-94FD7638D7BE}">
      <dsp:nvSpPr>
        <dsp:cNvPr id="0" name=""/>
        <dsp:cNvSpPr/>
      </dsp:nvSpPr>
      <dsp:spPr>
        <a:xfrm>
          <a:off x="5340638" y="924326"/>
          <a:ext cx="1864750" cy="1613228"/>
        </a:xfrm>
        <a:prstGeom prst="hexagon">
          <a:avLst>
            <a:gd name="adj" fmla="val 28570"/>
            <a:gd name="vf" fmla="val 115470"/>
          </a:avLst>
        </a:prstGeom>
        <a:solidFill>
          <a:schemeClr val="accent6">
            <a:alpha val="90000"/>
            <a:hueOff val="0"/>
            <a:satOff val="0"/>
            <a:lumOff val="0"/>
            <a:alphaOff val="-8000"/>
          </a:schemeClr>
        </a:solidFill>
        <a:ln w="381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altLang="ru-RU" sz="1600" b="1" i="1" kern="1200" dirty="0" err="1">
              <a:solidFill>
                <a:schemeClr val="tx1"/>
              </a:solidFill>
              <a:hlinkClick xmlns:r="http://schemas.openxmlformats.org/officeDocument/2006/relationships" r:id="rId2" action="ppaction://hlinkfile"/>
            </a:rPr>
            <a:t>Экологичес</a:t>
          </a:r>
          <a:r>
            <a:rPr lang="ru-RU" altLang="ru-RU" sz="1600" b="1" i="1" kern="1200" dirty="0">
              <a:solidFill>
                <a:schemeClr val="tx1"/>
              </a:solidFill>
              <a:hlinkClick xmlns:r="http://schemas.openxmlformats.org/officeDocument/2006/relationships" r:id="rId2" action="ppaction://hlinkfile"/>
            </a:rPr>
            <a:t>-кие диспуты</a:t>
          </a:r>
          <a:endParaRPr lang="ru-RU" altLang="ru-RU" sz="1600" b="1" i="1" kern="1200" dirty="0">
            <a:solidFill>
              <a:schemeClr val="tx1"/>
            </a:solidFill>
          </a:endParaRPr>
        </a:p>
      </dsp:txBody>
      <dsp:txXfrm>
        <a:off x="5649667" y="1191672"/>
        <a:ext cx="1246692" cy="1078536"/>
      </dsp:txXfrm>
    </dsp:sp>
    <dsp:sp modelId="{FDFA023C-B556-4B7E-8DFA-11D69F775498}">
      <dsp:nvSpPr>
        <dsp:cNvPr id="0" name=""/>
        <dsp:cNvSpPr/>
      </dsp:nvSpPr>
      <dsp:spPr>
        <a:xfrm>
          <a:off x="1663011" y="223928"/>
          <a:ext cx="858537" cy="739743"/>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1DF728-9037-47E4-9852-3C882838FB02}">
      <dsp:nvSpPr>
        <dsp:cNvPr id="0" name=""/>
        <dsp:cNvSpPr/>
      </dsp:nvSpPr>
      <dsp:spPr>
        <a:xfrm>
          <a:off x="5315501" y="2910082"/>
          <a:ext cx="2136072" cy="1678822"/>
        </a:xfrm>
        <a:prstGeom prst="hexagon">
          <a:avLst>
            <a:gd name="adj" fmla="val 28570"/>
            <a:gd name="vf" fmla="val 115470"/>
          </a:avLst>
        </a:prstGeom>
        <a:solidFill>
          <a:schemeClr val="accent6">
            <a:alpha val="90000"/>
            <a:hueOff val="0"/>
            <a:satOff val="0"/>
            <a:lumOff val="0"/>
            <a:alphaOff val="-16000"/>
          </a:schemeClr>
        </a:solidFill>
        <a:ln w="381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b="1" i="1" kern="1200" dirty="0">
              <a:solidFill>
                <a:schemeClr val="tx1"/>
              </a:solidFill>
              <a:hlinkClick xmlns:r="http://schemas.openxmlformats.org/officeDocument/2006/relationships" r:id="rId3" action="ppaction://hlinkfile"/>
            </a:rPr>
            <a:t>Проведение всероссийских </a:t>
          </a:r>
          <a:r>
            <a:rPr lang="ru-RU" sz="1600" b="1" i="1" kern="1200" dirty="0" err="1">
              <a:solidFill>
                <a:schemeClr val="tx1"/>
              </a:solidFill>
              <a:hlinkClick xmlns:r="http://schemas.openxmlformats.org/officeDocument/2006/relationships" r:id="rId3" action="ppaction://hlinkfile"/>
            </a:rPr>
            <a:t>экоуроков</a:t>
          </a:r>
          <a:endParaRPr lang="ru-RU" sz="1600" b="1" i="1" kern="1200" dirty="0">
            <a:solidFill>
              <a:schemeClr val="tx1"/>
            </a:solidFill>
          </a:endParaRPr>
        </a:p>
      </dsp:txBody>
      <dsp:txXfrm>
        <a:off x="5653387" y="3175640"/>
        <a:ext cx="1460300" cy="1147706"/>
      </dsp:txXfrm>
    </dsp:sp>
    <dsp:sp modelId="{1C385932-4CAF-4D14-AF18-C69031521C70}">
      <dsp:nvSpPr>
        <dsp:cNvPr id="0" name=""/>
        <dsp:cNvSpPr/>
      </dsp:nvSpPr>
      <dsp:spPr>
        <a:xfrm>
          <a:off x="7314660" y="37339"/>
          <a:ext cx="858537" cy="739743"/>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244381-C982-4C30-8475-4CFC642DB242}">
      <dsp:nvSpPr>
        <dsp:cNvPr id="0" name=""/>
        <dsp:cNvSpPr/>
      </dsp:nvSpPr>
      <dsp:spPr>
        <a:xfrm>
          <a:off x="3378088" y="3936233"/>
          <a:ext cx="1864750" cy="1613228"/>
        </a:xfrm>
        <a:prstGeom prst="hexagon">
          <a:avLst>
            <a:gd name="adj" fmla="val 28570"/>
            <a:gd name="vf" fmla="val 115470"/>
          </a:avLst>
        </a:prstGeom>
        <a:solidFill>
          <a:schemeClr val="accent6">
            <a:alpha val="90000"/>
            <a:hueOff val="0"/>
            <a:satOff val="0"/>
            <a:lumOff val="0"/>
            <a:alphaOff val="-24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ru-RU" sz="1500" b="1" i="1" kern="1200" dirty="0">
            <a:solidFill>
              <a:schemeClr val="tx1"/>
            </a:solidFill>
          </a:endParaRPr>
        </a:p>
        <a:p>
          <a:pPr marL="0" lvl="0" indent="0" algn="ctr" defTabSz="666750">
            <a:lnSpc>
              <a:spcPct val="90000"/>
            </a:lnSpc>
            <a:spcBef>
              <a:spcPct val="0"/>
            </a:spcBef>
            <a:spcAft>
              <a:spcPct val="35000"/>
            </a:spcAft>
            <a:buNone/>
          </a:pPr>
          <a:r>
            <a:rPr lang="ru-RU" sz="1500" b="1" i="1" kern="1200" dirty="0">
              <a:solidFill>
                <a:schemeClr val="tx1"/>
              </a:solidFill>
              <a:hlinkClick xmlns:r="http://schemas.openxmlformats.org/officeDocument/2006/relationships" r:id="" action="ppaction://hlinksldjump"/>
            </a:rPr>
            <a:t>Экскурсии и виртуальные</a:t>
          </a:r>
          <a:r>
            <a:rPr lang="ru-RU" sz="1500" b="1" i="1" kern="1200" baseline="0" dirty="0">
              <a:solidFill>
                <a:schemeClr val="tx1"/>
              </a:solidFill>
              <a:hlinkClick xmlns:r="http://schemas.openxmlformats.org/officeDocument/2006/relationships" r:id="" action="ppaction://hlinksldjump"/>
            </a:rPr>
            <a:t> путешествия</a:t>
          </a:r>
          <a:endParaRPr lang="ru-RU" sz="1500" b="1" i="1" kern="1200" dirty="0">
            <a:solidFill>
              <a:schemeClr val="tx1"/>
            </a:solidFill>
          </a:endParaRPr>
        </a:p>
      </dsp:txBody>
      <dsp:txXfrm>
        <a:off x="3687117" y="4203579"/>
        <a:ext cx="1246692" cy="1078536"/>
      </dsp:txXfrm>
    </dsp:sp>
    <dsp:sp modelId="{083CFC8B-115F-465B-B188-EB144433EF70}">
      <dsp:nvSpPr>
        <dsp:cNvPr id="0" name=""/>
        <dsp:cNvSpPr/>
      </dsp:nvSpPr>
      <dsp:spPr>
        <a:xfrm>
          <a:off x="2514674" y="223927"/>
          <a:ext cx="858537" cy="739743"/>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5A3D17-EEBF-4A9A-B71C-330BD8CEC34D}">
      <dsp:nvSpPr>
        <dsp:cNvPr id="0" name=""/>
        <dsp:cNvSpPr/>
      </dsp:nvSpPr>
      <dsp:spPr>
        <a:xfrm>
          <a:off x="1579230" y="2978367"/>
          <a:ext cx="1864750" cy="1613228"/>
        </a:xfrm>
        <a:prstGeom prst="hexagon">
          <a:avLst>
            <a:gd name="adj" fmla="val 28570"/>
            <a:gd name="vf" fmla="val 115470"/>
          </a:avLst>
        </a:prstGeom>
        <a:solidFill>
          <a:schemeClr val="accent6">
            <a:alpha val="90000"/>
            <a:hueOff val="0"/>
            <a:satOff val="0"/>
            <a:lumOff val="0"/>
            <a:alphaOff val="-32000"/>
          </a:schemeClr>
        </a:solidFill>
        <a:ln w="381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ru-RU" sz="1400" b="1" i="1" kern="1200" dirty="0" err="1">
              <a:solidFill>
                <a:schemeClr val="tx1"/>
              </a:solidFill>
              <a:hlinkClick xmlns:r="http://schemas.openxmlformats.org/officeDocument/2006/relationships" r:id="" action="ppaction://hlinksldjump"/>
            </a:rPr>
            <a:t>Исследова-тельская</a:t>
          </a:r>
          <a:r>
            <a:rPr lang="ru-RU" sz="1400" b="1" i="1" kern="1200" dirty="0">
              <a:solidFill>
                <a:schemeClr val="tx1"/>
              </a:solidFill>
              <a:hlinkClick xmlns:r="http://schemas.openxmlformats.org/officeDocument/2006/relationships" r:id="" action="ppaction://hlinksldjump"/>
            </a:rPr>
            <a:t> и проектная </a:t>
          </a:r>
          <a:r>
            <a:rPr lang="ru-RU" sz="1400" b="1" i="1" kern="1200" baseline="0" dirty="0">
              <a:solidFill>
                <a:schemeClr val="tx1"/>
              </a:solidFill>
              <a:hlinkClick xmlns:r="http://schemas.openxmlformats.org/officeDocument/2006/relationships" r:id="" action="ppaction://hlinksldjump"/>
            </a:rPr>
            <a:t> деятельность</a:t>
          </a:r>
          <a:endParaRPr lang="ru-RU" sz="1400" b="1" i="1" kern="1200" dirty="0">
            <a:solidFill>
              <a:schemeClr val="tx1"/>
            </a:solidFill>
          </a:endParaRPr>
        </a:p>
      </dsp:txBody>
      <dsp:txXfrm>
        <a:off x="1888259" y="3245713"/>
        <a:ext cx="1246692" cy="1078536"/>
      </dsp:txXfrm>
    </dsp:sp>
    <dsp:sp modelId="{1CBF8795-D831-4892-B4F1-13BEB0FA6AC9}">
      <dsp:nvSpPr>
        <dsp:cNvPr id="0" name=""/>
        <dsp:cNvSpPr/>
      </dsp:nvSpPr>
      <dsp:spPr>
        <a:xfrm>
          <a:off x="1435999" y="729035"/>
          <a:ext cx="1821414" cy="1698342"/>
        </a:xfrm>
        <a:prstGeom prst="hexagon">
          <a:avLst>
            <a:gd name="adj" fmla="val 28570"/>
            <a:gd name="vf" fmla="val 115470"/>
          </a:avLst>
        </a:prstGeom>
        <a:solidFill>
          <a:schemeClr val="accent6">
            <a:lumMod val="75000"/>
            <a:alpha val="50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ru-RU" sz="1400" b="1" i="1" kern="1200" dirty="0">
              <a:solidFill>
                <a:schemeClr val="tx1"/>
              </a:solidFill>
              <a:hlinkClick xmlns:r="http://schemas.openxmlformats.org/officeDocument/2006/relationships" r:id="" action="ppaction://hlinksldjump"/>
            </a:rPr>
            <a:t>Практические работы</a:t>
          </a:r>
          <a:endParaRPr lang="ru-RU" sz="1400" b="1" i="1" kern="1200" dirty="0">
            <a:solidFill>
              <a:schemeClr val="tx1"/>
            </a:solidFill>
          </a:endParaRPr>
        </a:p>
      </dsp:txBody>
      <dsp:txXfrm>
        <a:off x="1754499" y="1026014"/>
        <a:ext cx="1184414" cy="11043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3DAAE6-3884-4E30-800A-C78128C93C53}">
      <dsp:nvSpPr>
        <dsp:cNvPr id="0" name=""/>
        <dsp:cNvSpPr/>
      </dsp:nvSpPr>
      <dsp:spPr>
        <a:xfrm>
          <a:off x="3087982" y="2756612"/>
          <a:ext cx="2639914" cy="1968394"/>
        </a:xfrm>
        <a:prstGeom prst="hexagon">
          <a:avLst>
            <a:gd name="adj" fmla="val 28570"/>
            <a:gd name="vf" fmla="val 115470"/>
          </a:avLst>
        </a:prstGeom>
        <a:solidFill>
          <a:schemeClr val="accent3">
            <a:lumMod val="60000"/>
            <a:lumOff val="40000"/>
            <a:alpha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ct val="35000"/>
            </a:spcAft>
            <a:buNone/>
          </a:pPr>
          <a:r>
            <a:rPr lang="ru-RU" sz="1600" b="0" kern="1200" baseline="0" dirty="0">
              <a:solidFill>
                <a:schemeClr val="accent6">
                  <a:lumMod val="50000"/>
                </a:schemeClr>
              </a:solidFill>
              <a:latin typeface="Arial Black" panose="020B0A04020102020204" pitchFamily="34" charset="0"/>
            </a:rPr>
            <a:t>Формы</a:t>
          </a:r>
        </a:p>
        <a:p>
          <a:pPr marL="0" lvl="0" indent="0" algn="ctr" defTabSz="711200">
            <a:lnSpc>
              <a:spcPct val="100000"/>
            </a:lnSpc>
            <a:spcBef>
              <a:spcPct val="0"/>
            </a:spcBef>
            <a:spcAft>
              <a:spcPct val="35000"/>
            </a:spcAft>
            <a:buNone/>
          </a:pPr>
          <a:r>
            <a:rPr lang="ru-RU" sz="1600" b="0" kern="1200" baseline="0" dirty="0">
              <a:solidFill>
                <a:schemeClr val="accent6">
                  <a:lumMod val="50000"/>
                </a:schemeClr>
              </a:solidFill>
              <a:latin typeface="Arial Black" panose="020B0A04020102020204" pitchFamily="34" charset="0"/>
            </a:rPr>
            <a:t> внеурочной деятельности</a:t>
          </a:r>
        </a:p>
      </dsp:txBody>
      <dsp:txXfrm>
        <a:off x="3495432" y="3060418"/>
        <a:ext cx="1825014" cy="1360782"/>
      </dsp:txXfrm>
    </dsp:sp>
    <dsp:sp modelId="{169F8273-3E8F-4201-9065-4CEE3D7CE288}">
      <dsp:nvSpPr>
        <dsp:cNvPr id="0" name=""/>
        <dsp:cNvSpPr/>
      </dsp:nvSpPr>
      <dsp:spPr>
        <a:xfrm>
          <a:off x="3633081" y="589631"/>
          <a:ext cx="858537" cy="739743"/>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1E2599-6943-4F8C-B6B8-50E544F6943A}">
      <dsp:nvSpPr>
        <dsp:cNvPr id="0" name=""/>
        <dsp:cNvSpPr/>
      </dsp:nvSpPr>
      <dsp:spPr>
        <a:xfrm>
          <a:off x="3222074" y="215325"/>
          <a:ext cx="2105136" cy="1613228"/>
        </a:xfrm>
        <a:prstGeom prst="hexagon">
          <a:avLst>
            <a:gd name="adj" fmla="val 28570"/>
            <a:gd name="vf" fmla="val 1154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b="1" i="1" kern="1200" dirty="0">
              <a:hlinkClick xmlns:r="http://schemas.openxmlformats.org/officeDocument/2006/relationships" r:id="rId1" action="ppaction://hlinkfile"/>
            </a:rPr>
            <a:t>Кружок</a:t>
          </a:r>
        </a:p>
        <a:p>
          <a:pPr marL="0" lvl="0" indent="0" algn="ctr" defTabSz="711200">
            <a:lnSpc>
              <a:spcPct val="90000"/>
            </a:lnSpc>
            <a:spcBef>
              <a:spcPct val="0"/>
            </a:spcBef>
            <a:spcAft>
              <a:spcPct val="35000"/>
            </a:spcAft>
            <a:buNone/>
          </a:pPr>
          <a:r>
            <a:rPr lang="ru-RU" sz="1600" b="1" i="1" kern="1200" dirty="0">
              <a:hlinkClick xmlns:r="http://schemas.openxmlformats.org/officeDocument/2006/relationships" r:id="rId1" action="ppaction://hlinkfile"/>
            </a:rPr>
            <a:t> «МИР ЭКОЛОГИИ»</a:t>
          </a:r>
          <a:endParaRPr lang="ru-RU" sz="1600" b="1" i="1" kern="1200" dirty="0"/>
        </a:p>
      </dsp:txBody>
      <dsp:txXfrm>
        <a:off x="3551135" y="467494"/>
        <a:ext cx="1447014" cy="1108890"/>
      </dsp:txXfrm>
    </dsp:sp>
    <dsp:sp modelId="{8D8F8B48-C939-4515-9912-EAEB245D90D8}">
      <dsp:nvSpPr>
        <dsp:cNvPr id="0" name=""/>
        <dsp:cNvSpPr/>
      </dsp:nvSpPr>
      <dsp:spPr>
        <a:xfrm>
          <a:off x="7885250" y="2395750"/>
          <a:ext cx="858537" cy="739743"/>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390D03-3BA4-4C6B-8853-94FD7638D7BE}">
      <dsp:nvSpPr>
        <dsp:cNvPr id="0" name=""/>
        <dsp:cNvSpPr/>
      </dsp:nvSpPr>
      <dsp:spPr>
        <a:xfrm>
          <a:off x="5553993" y="1090029"/>
          <a:ext cx="2612460" cy="604702"/>
        </a:xfrm>
        <a:prstGeom prst="hexagon">
          <a:avLst>
            <a:gd name="adj" fmla="val 28570"/>
            <a:gd name="vf" fmla="val 1154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altLang="ru-RU" sz="1600" b="1" i="1" kern="1200" dirty="0">
              <a:hlinkClick xmlns:r="http://schemas.openxmlformats.org/officeDocument/2006/relationships" r:id="rId2" action="ppaction://hlinkpres?slideindex=1&amp;slidetitle="/>
            </a:rPr>
            <a:t>Природоохранная деятельность</a:t>
          </a:r>
          <a:endParaRPr lang="ru-RU" altLang="ru-RU" sz="1600" b="1" i="1" kern="1200" dirty="0"/>
        </a:p>
      </dsp:txBody>
      <dsp:txXfrm>
        <a:off x="5829286" y="1153751"/>
        <a:ext cx="2061874" cy="477258"/>
      </dsp:txXfrm>
    </dsp:sp>
    <dsp:sp modelId="{FDFA023C-B556-4B7E-8DFA-11D69F775498}">
      <dsp:nvSpPr>
        <dsp:cNvPr id="0" name=""/>
        <dsp:cNvSpPr/>
      </dsp:nvSpPr>
      <dsp:spPr>
        <a:xfrm flipV="1">
          <a:off x="7655069" y="5142654"/>
          <a:ext cx="858537" cy="406807"/>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1DF728-9037-47E4-9852-3C882838FB02}">
      <dsp:nvSpPr>
        <dsp:cNvPr id="0" name=""/>
        <dsp:cNvSpPr/>
      </dsp:nvSpPr>
      <dsp:spPr>
        <a:xfrm>
          <a:off x="5814825" y="3136870"/>
          <a:ext cx="2143307" cy="1711683"/>
        </a:xfrm>
        <a:prstGeom prst="hexagon">
          <a:avLst>
            <a:gd name="adj" fmla="val 28570"/>
            <a:gd name="vf" fmla="val 1154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b="1" i="1" kern="1200" dirty="0">
              <a:hlinkClick xmlns:r="http://schemas.openxmlformats.org/officeDocument/2006/relationships" r:id="rId3" action="ppaction://hlinkpres?slideindex=1&amp;slidetitle="/>
            </a:rPr>
            <a:t>Активное участие в конкурсах  разного уровня</a:t>
          </a:r>
          <a:endParaRPr lang="ru-RU" sz="1600" b="1" i="1" kern="1200" dirty="0"/>
        </a:p>
      </dsp:txBody>
      <dsp:txXfrm>
        <a:off x="6156443" y="3409692"/>
        <a:ext cx="1460071" cy="1166039"/>
      </dsp:txXfrm>
    </dsp:sp>
    <dsp:sp modelId="{1C385932-4CAF-4D14-AF18-C69031521C70}">
      <dsp:nvSpPr>
        <dsp:cNvPr id="0" name=""/>
        <dsp:cNvSpPr/>
      </dsp:nvSpPr>
      <dsp:spPr>
        <a:xfrm>
          <a:off x="696895" y="4809718"/>
          <a:ext cx="858537" cy="739743"/>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244381-C982-4C30-8475-4CFC642DB242}">
      <dsp:nvSpPr>
        <dsp:cNvPr id="0" name=""/>
        <dsp:cNvSpPr/>
      </dsp:nvSpPr>
      <dsp:spPr>
        <a:xfrm>
          <a:off x="5088494" y="0"/>
          <a:ext cx="1864750" cy="704884"/>
        </a:xfrm>
        <a:prstGeom prst="hexagon">
          <a:avLst>
            <a:gd name="adj" fmla="val 28570"/>
            <a:gd name="vf" fmla="val 1154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b="1" i="1" kern="1200" baseline="0" dirty="0">
              <a:hlinkClick xmlns:r="http://schemas.openxmlformats.org/officeDocument/2006/relationships" r:id="rId4" action="ppaction://hlinkpres?slideindex=1&amp;slidetitle="/>
            </a:rPr>
            <a:t>Просветительская работа</a:t>
          </a:r>
          <a:endParaRPr lang="ru-RU" sz="1600" b="1" i="1" kern="1200" dirty="0"/>
        </a:p>
      </dsp:txBody>
      <dsp:txXfrm>
        <a:off x="5311018" y="84115"/>
        <a:ext cx="1419702" cy="536654"/>
      </dsp:txXfrm>
    </dsp:sp>
    <dsp:sp modelId="{083CFC8B-115F-465B-B188-EB144433EF70}">
      <dsp:nvSpPr>
        <dsp:cNvPr id="0" name=""/>
        <dsp:cNvSpPr/>
      </dsp:nvSpPr>
      <dsp:spPr>
        <a:xfrm>
          <a:off x="1170335" y="3326454"/>
          <a:ext cx="858537" cy="739743"/>
        </a:xfrm>
        <a:prstGeom prst="hexagon">
          <a:avLst>
            <a:gd name="adj" fmla="val 28900"/>
            <a:gd name="vf" fmla="val 11547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5A3D17-EEBF-4A9A-B71C-330BD8CEC34D}">
      <dsp:nvSpPr>
        <dsp:cNvPr id="0" name=""/>
        <dsp:cNvSpPr/>
      </dsp:nvSpPr>
      <dsp:spPr>
        <a:xfrm>
          <a:off x="419775" y="3138052"/>
          <a:ext cx="2025100" cy="1638491"/>
        </a:xfrm>
        <a:prstGeom prst="hexagon">
          <a:avLst>
            <a:gd name="adj" fmla="val 28570"/>
            <a:gd name="vf" fmla="val 1154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b="1" i="1" kern="1200" dirty="0">
              <a:hlinkClick xmlns:r="http://schemas.openxmlformats.org/officeDocument/2006/relationships" r:id="" action="ppaction://hlinksldjump"/>
            </a:rPr>
            <a:t>Реализация экологических проектов</a:t>
          </a:r>
          <a:endParaRPr lang="ru-RU" sz="1600" b="1" i="1" kern="1200" dirty="0"/>
        </a:p>
      </dsp:txBody>
      <dsp:txXfrm>
        <a:off x="744572" y="3400843"/>
        <a:ext cx="1375506" cy="1112909"/>
      </dsp:txXfrm>
    </dsp:sp>
    <dsp:sp modelId="{1CBF8795-D831-4892-B4F1-13BEB0FA6AC9}">
      <dsp:nvSpPr>
        <dsp:cNvPr id="0" name=""/>
        <dsp:cNvSpPr/>
      </dsp:nvSpPr>
      <dsp:spPr>
        <a:xfrm>
          <a:off x="1268936" y="770568"/>
          <a:ext cx="1821414" cy="559080"/>
        </a:xfrm>
        <a:prstGeom prst="hexagon">
          <a:avLst>
            <a:gd name="adj" fmla="val 28570"/>
            <a:gd name="vf" fmla="val 1154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b="1" i="1" kern="1200" dirty="0">
              <a:hlinkClick xmlns:r="http://schemas.openxmlformats.org/officeDocument/2006/relationships" r:id="rId5" action="ppaction://hlinkfile"/>
            </a:rPr>
            <a:t>Экскурсии</a:t>
          </a:r>
          <a:endParaRPr lang="ru-RU" sz="1600" b="1" i="1" kern="1200" dirty="0"/>
        </a:p>
      </dsp:txBody>
      <dsp:txXfrm>
        <a:off x="1473964" y="833501"/>
        <a:ext cx="1411358" cy="433214"/>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Радиальный шестиугольник"/>
  <dgm:desc val="Служит для отображения последовательного процесса, связанного с центральной идеей или темой. Ограничен шестью фигурами уровня 2. Рекомендуется использовать небольшие объемы текста. Неиспользуемый текст не отображается, но доступен при переключении макетов."/>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Радиальный шестиугольник"/>
  <dgm:desc val="Служит для отображения последовательного процесса, связанного с центральной идеей или темой. Ограничен шестью фигурами уровня 2. Рекомендуется использовать небольшие объемы текста. Неиспользуемый текст не отображается, но доступен при переключении макетов."/>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cs typeface="Arial" charset="0"/>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cs typeface="Arial" charset="0"/>
              </a:defRPr>
            </a:lvl1pPr>
          </a:lstStyle>
          <a:p>
            <a:pPr>
              <a:defRPr/>
            </a:pPr>
            <a:fld id="{5642FA8E-D11F-40F5-B47A-4C5E52C33A60}" type="datetimeFigureOut">
              <a:rPr lang="ru-RU"/>
              <a:pPr>
                <a:defRPr/>
              </a:pPr>
              <a:t>15.02.2022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cs typeface="Arial" charset="0"/>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7675C84C-8A86-470F-87DA-A9976F209F61}" type="slidenum">
              <a:rPr lang="ru-RU" altLang="ru-RU"/>
              <a:pPr/>
              <a:t>‹#›</a:t>
            </a:fld>
            <a:endParaRPr lang="ru-RU" altLang="ru-RU"/>
          </a:p>
        </p:txBody>
      </p:sp>
    </p:spTree>
    <p:extLst>
      <p:ext uri="{BB962C8B-B14F-4D97-AF65-F5344CB8AC3E}">
        <p14:creationId xmlns:p14="http://schemas.microsoft.com/office/powerpoint/2010/main" val="13715858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a:p>
        </p:txBody>
      </p:sp>
      <p:sp>
        <p:nvSpPr>
          <p:cNvPr id="1434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C84DF2AD-BD9C-49CF-B14A-D55FC74BE846}" type="slidenum">
              <a:rPr lang="ru-RU" altLang="ru-RU"/>
              <a:pPr>
                <a:spcBef>
                  <a:spcPct val="0"/>
                </a:spcBef>
              </a:pPr>
              <a:t>11</a:t>
            </a:fld>
            <a:endParaRPr lang="ru-RU" altLang="ru-RU"/>
          </a:p>
        </p:txBody>
      </p:sp>
    </p:spTree>
    <p:extLst>
      <p:ext uri="{BB962C8B-B14F-4D97-AF65-F5344CB8AC3E}">
        <p14:creationId xmlns:p14="http://schemas.microsoft.com/office/powerpoint/2010/main" val="778729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F5E11B6F-4ED3-42A3-89F6-E0695B725433}" type="datetimeFigureOut">
              <a:rPr lang="ru-RU"/>
              <a:pPr>
                <a:defRPr/>
              </a:pPr>
              <a:t>15.02.2022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099DFDC9-687A-4C7E-8E60-1C975B1CBF28}" type="slidenum">
              <a:rPr lang="ru-RU" altLang="ru-RU"/>
              <a:pPr/>
              <a:t>‹#›</a:t>
            </a:fld>
            <a:endParaRPr lang="ru-RU" altLang="ru-RU"/>
          </a:p>
        </p:txBody>
      </p:sp>
    </p:spTree>
    <p:extLst>
      <p:ext uri="{BB962C8B-B14F-4D97-AF65-F5344CB8AC3E}">
        <p14:creationId xmlns:p14="http://schemas.microsoft.com/office/powerpoint/2010/main" val="112698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A8D6D8BE-620E-4AA9-972A-591121CE05C0}" type="datetimeFigureOut">
              <a:rPr lang="ru-RU"/>
              <a:pPr>
                <a:defRPr/>
              </a:pPr>
              <a:t>15.02.2022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825BFDED-F52B-43FF-A0FE-A7F186BAD849}" type="slidenum">
              <a:rPr lang="ru-RU" altLang="ru-RU"/>
              <a:pPr/>
              <a:t>‹#›</a:t>
            </a:fld>
            <a:endParaRPr lang="ru-RU" altLang="ru-RU"/>
          </a:p>
        </p:txBody>
      </p:sp>
    </p:spTree>
    <p:extLst>
      <p:ext uri="{BB962C8B-B14F-4D97-AF65-F5344CB8AC3E}">
        <p14:creationId xmlns:p14="http://schemas.microsoft.com/office/powerpoint/2010/main" val="131880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025596FB-992F-4015-8120-BE4071E0C55D}" type="datetimeFigureOut">
              <a:rPr lang="ru-RU"/>
              <a:pPr>
                <a:defRPr/>
              </a:pPr>
              <a:t>15.02.2022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570F526D-B2A4-44DC-921E-48D70D2BF122}" type="slidenum">
              <a:rPr lang="ru-RU" altLang="ru-RU"/>
              <a:pPr/>
              <a:t>‹#›</a:t>
            </a:fld>
            <a:endParaRPr lang="ru-RU" altLang="ru-RU"/>
          </a:p>
        </p:txBody>
      </p:sp>
    </p:spTree>
    <p:extLst>
      <p:ext uri="{BB962C8B-B14F-4D97-AF65-F5344CB8AC3E}">
        <p14:creationId xmlns:p14="http://schemas.microsoft.com/office/powerpoint/2010/main" val="92279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AA09BB60-99B0-4689-8F4C-492E9727191B}" type="datetimeFigureOut">
              <a:rPr lang="ru-RU"/>
              <a:pPr>
                <a:defRPr/>
              </a:pPr>
              <a:t>15.02.2022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99952244-C549-4AE1-8C52-AE9ED593749E}" type="slidenum">
              <a:rPr lang="ru-RU" altLang="ru-RU"/>
              <a:pPr/>
              <a:t>‹#›</a:t>
            </a:fld>
            <a:endParaRPr lang="ru-RU" altLang="ru-RU"/>
          </a:p>
        </p:txBody>
      </p:sp>
    </p:spTree>
    <p:extLst>
      <p:ext uri="{BB962C8B-B14F-4D97-AF65-F5344CB8AC3E}">
        <p14:creationId xmlns:p14="http://schemas.microsoft.com/office/powerpoint/2010/main" val="1239802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E87B0EE1-2C4D-42BF-A692-254A035897B3}" type="datetimeFigureOut">
              <a:rPr lang="ru-RU"/>
              <a:pPr>
                <a:defRPr/>
              </a:pPr>
              <a:t>15.02.2022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C4606B3B-F709-42F4-A10E-FF550312B462}" type="slidenum">
              <a:rPr lang="ru-RU" altLang="ru-RU"/>
              <a:pPr/>
              <a:t>‹#›</a:t>
            </a:fld>
            <a:endParaRPr lang="ru-RU" altLang="ru-RU"/>
          </a:p>
        </p:txBody>
      </p:sp>
    </p:spTree>
    <p:extLst>
      <p:ext uri="{BB962C8B-B14F-4D97-AF65-F5344CB8AC3E}">
        <p14:creationId xmlns:p14="http://schemas.microsoft.com/office/powerpoint/2010/main" val="7843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0D0987D8-7331-4744-8F37-6165CC1325BD}" type="datetimeFigureOut">
              <a:rPr lang="ru-RU"/>
              <a:pPr>
                <a:defRPr/>
              </a:pPr>
              <a:t>15.02.2022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C70A9D07-3C10-467F-925F-B8223DA43C79}" type="slidenum">
              <a:rPr lang="ru-RU" altLang="ru-RU"/>
              <a:pPr/>
              <a:t>‹#›</a:t>
            </a:fld>
            <a:endParaRPr lang="ru-RU" altLang="ru-RU"/>
          </a:p>
        </p:txBody>
      </p:sp>
    </p:spTree>
    <p:extLst>
      <p:ext uri="{BB962C8B-B14F-4D97-AF65-F5344CB8AC3E}">
        <p14:creationId xmlns:p14="http://schemas.microsoft.com/office/powerpoint/2010/main" val="814117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DBBF7246-673B-430C-AB3E-BC8385D532AB}" type="datetimeFigureOut">
              <a:rPr lang="ru-RU"/>
              <a:pPr>
                <a:defRPr/>
              </a:pPr>
              <a:t>15.02.2022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fld id="{EB3D37CE-D270-4A11-84A1-41AD67C97FC2}" type="slidenum">
              <a:rPr lang="ru-RU" altLang="ru-RU"/>
              <a:pPr/>
              <a:t>‹#›</a:t>
            </a:fld>
            <a:endParaRPr lang="ru-RU" altLang="ru-RU"/>
          </a:p>
        </p:txBody>
      </p:sp>
    </p:spTree>
    <p:extLst>
      <p:ext uri="{BB962C8B-B14F-4D97-AF65-F5344CB8AC3E}">
        <p14:creationId xmlns:p14="http://schemas.microsoft.com/office/powerpoint/2010/main" val="143469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12F558DC-057C-4E57-A24C-48EA0141E1C8}" type="datetimeFigureOut">
              <a:rPr lang="ru-RU"/>
              <a:pPr>
                <a:defRPr/>
              </a:pPr>
              <a:t>15.02.2022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fld id="{A0D2E3E7-5BD8-4AC0-A3DB-97FB8538CE90}" type="slidenum">
              <a:rPr lang="ru-RU" altLang="ru-RU"/>
              <a:pPr/>
              <a:t>‹#›</a:t>
            </a:fld>
            <a:endParaRPr lang="ru-RU" altLang="ru-RU"/>
          </a:p>
        </p:txBody>
      </p:sp>
    </p:spTree>
    <p:extLst>
      <p:ext uri="{BB962C8B-B14F-4D97-AF65-F5344CB8AC3E}">
        <p14:creationId xmlns:p14="http://schemas.microsoft.com/office/powerpoint/2010/main" val="206675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C769129-600F-4090-AD98-BE2382EC62E9}" type="datetimeFigureOut">
              <a:rPr lang="ru-RU"/>
              <a:pPr>
                <a:defRPr/>
              </a:pPr>
              <a:t>15.02.2022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fld id="{906CAC5B-FEA6-4CE8-88AF-E3D22FB3E3E6}" type="slidenum">
              <a:rPr lang="ru-RU" altLang="ru-RU"/>
              <a:pPr/>
              <a:t>‹#›</a:t>
            </a:fld>
            <a:endParaRPr lang="ru-RU" altLang="ru-RU"/>
          </a:p>
        </p:txBody>
      </p:sp>
    </p:spTree>
    <p:extLst>
      <p:ext uri="{BB962C8B-B14F-4D97-AF65-F5344CB8AC3E}">
        <p14:creationId xmlns:p14="http://schemas.microsoft.com/office/powerpoint/2010/main" val="739752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A79DC99E-21C7-4A8C-842E-5CA961122630}" type="datetimeFigureOut">
              <a:rPr lang="ru-RU"/>
              <a:pPr>
                <a:defRPr/>
              </a:pPr>
              <a:t>15.02.2022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72106D07-23B1-4E09-9BC1-15A3EC4387E4}" type="slidenum">
              <a:rPr lang="ru-RU" altLang="ru-RU"/>
              <a:pPr/>
              <a:t>‹#›</a:t>
            </a:fld>
            <a:endParaRPr lang="ru-RU" altLang="ru-RU"/>
          </a:p>
        </p:txBody>
      </p:sp>
    </p:spTree>
    <p:extLst>
      <p:ext uri="{BB962C8B-B14F-4D97-AF65-F5344CB8AC3E}">
        <p14:creationId xmlns:p14="http://schemas.microsoft.com/office/powerpoint/2010/main" val="54193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A09A9E71-D666-43C3-B5CA-DDEA174A91E5}" type="datetimeFigureOut">
              <a:rPr lang="ru-RU"/>
              <a:pPr>
                <a:defRPr/>
              </a:pPr>
              <a:t>15.02.2022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EA0E5B30-6E22-4A71-9489-A515A648898D}" type="slidenum">
              <a:rPr lang="ru-RU" altLang="ru-RU"/>
              <a:pPr/>
              <a:t>‹#›</a:t>
            </a:fld>
            <a:endParaRPr lang="ru-RU" altLang="ru-RU"/>
          </a:p>
        </p:txBody>
      </p:sp>
    </p:spTree>
    <p:extLst>
      <p:ext uri="{BB962C8B-B14F-4D97-AF65-F5344CB8AC3E}">
        <p14:creationId xmlns:p14="http://schemas.microsoft.com/office/powerpoint/2010/main" val="222460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1A1B06F2-E5EA-40FB-89FD-733B55C99A5B}" type="datetimeFigureOut">
              <a:rPr lang="ru-RU"/>
              <a:pPr>
                <a:defRPr/>
              </a:pPr>
              <a:t>15.02.2022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093602BA-8CCC-4ACB-AEBA-D1DF782AB19E}"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8" Type="http://schemas.openxmlformats.org/officeDocument/2006/relationships/image" Target="../media/image43.jpeg"/><Relationship Id="rId13" Type="http://schemas.openxmlformats.org/officeDocument/2006/relationships/image" Target="../media/image48.jpeg"/><Relationship Id="rId18" Type="http://schemas.openxmlformats.org/officeDocument/2006/relationships/slide" Target="slide21.xml"/><Relationship Id="rId3" Type="http://schemas.openxmlformats.org/officeDocument/2006/relationships/image" Target="../media/image38.jpeg"/><Relationship Id="rId21" Type="http://schemas.openxmlformats.org/officeDocument/2006/relationships/image" Target="../media/image55.jpeg"/><Relationship Id="rId7" Type="http://schemas.openxmlformats.org/officeDocument/2006/relationships/image" Target="../media/image42.jpeg"/><Relationship Id="rId12" Type="http://schemas.openxmlformats.org/officeDocument/2006/relationships/image" Target="../media/image47.jpeg"/><Relationship Id="rId17" Type="http://schemas.openxmlformats.org/officeDocument/2006/relationships/image" Target="../media/image52.jpeg"/><Relationship Id="rId2" Type="http://schemas.openxmlformats.org/officeDocument/2006/relationships/slide" Target="slide16.xml"/><Relationship Id="rId16" Type="http://schemas.openxmlformats.org/officeDocument/2006/relationships/image" Target="../media/image51.jpeg"/><Relationship Id="rId20" Type="http://schemas.openxmlformats.org/officeDocument/2006/relationships/image" Target="../media/image54.jpeg"/><Relationship Id="rId1" Type="http://schemas.openxmlformats.org/officeDocument/2006/relationships/slideLayout" Target="../slideLayouts/slideLayout7.xml"/><Relationship Id="rId6" Type="http://schemas.openxmlformats.org/officeDocument/2006/relationships/image" Target="../media/image41.jpeg"/><Relationship Id="rId11" Type="http://schemas.openxmlformats.org/officeDocument/2006/relationships/image" Target="../media/image46.jpeg"/><Relationship Id="rId5" Type="http://schemas.openxmlformats.org/officeDocument/2006/relationships/image" Target="../media/image40.jpeg"/><Relationship Id="rId15" Type="http://schemas.openxmlformats.org/officeDocument/2006/relationships/image" Target="../media/image50.jpeg"/><Relationship Id="rId10" Type="http://schemas.openxmlformats.org/officeDocument/2006/relationships/image" Target="../media/image45.jpeg"/><Relationship Id="rId19" Type="http://schemas.openxmlformats.org/officeDocument/2006/relationships/image" Target="../media/image53.jpeg"/><Relationship Id="rId4" Type="http://schemas.openxmlformats.org/officeDocument/2006/relationships/image" Target="../media/image39.jpeg"/><Relationship Id="rId9" Type="http://schemas.openxmlformats.org/officeDocument/2006/relationships/image" Target="../media/image44.jpeg"/><Relationship Id="rId14" Type="http://schemas.openxmlformats.org/officeDocument/2006/relationships/image" Target="../media/image49.jpeg"/></Relationships>
</file>

<file path=ppt/slides/_rels/slide11.xml.rels><?xml version="1.0" encoding="UTF-8" standalone="yes"?>
<Relationships xmlns="http://schemas.openxmlformats.org/package/2006/relationships"><Relationship Id="rId8" Type="http://schemas.openxmlformats.org/officeDocument/2006/relationships/image" Target="../media/image60.jpeg"/><Relationship Id="rId13" Type="http://schemas.openxmlformats.org/officeDocument/2006/relationships/image" Target="../media/image65.jpeg"/><Relationship Id="rId3" Type="http://schemas.openxmlformats.org/officeDocument/2006/relationships/slide" Target="slide13.xml"/><Relationship Id="rId7" Type="http://schemas.openxmlformats.org/officeDocument/2006/relationships/image" Target="../media/image59.jpeg"/><Relationship Id="rId12" Type="http://schemas.openxmlformats.org/officeDocument/2006/relationships/image" Target="../media/image64.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8.jpeg"/><Relationship Id="rId11" Type="http://schemas.openxmlformats.org/officeDocument/2006/relationships/image" Target="../media/image63.jpeg"/><Relationship Id="rId5" Type="http://schemas.openxmlformats.org/officeDocument/2006/relationships/image" Target="../media/image57.jpeg"/><Relationship Id="rId10" Type="http://schemas.openxmlformats.org/officeDocument/2006/relationships/image" Target="../media/image62.jpeg"/><Relationship Id="rId4" Type="http://schemas.openxmlformats.org/officeDocument/2006/relationships/image" Target="../media/image56.jpeg"/><Relationship Id="rId9" Type="http://schemas.openxmlformats.org/officeDocument/2006/relationships/image" Target="../media/image61.jpeg"/><Relationship Id="rId14" Type="http://schemas.openxmlformats.org/officeDocument/2006/relationships/image" Target="../media/image6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73.jpeg"/><Relationship Id="rId3" Type="http://schemas.openxmlformats.org/officeDocument/2006/relationships/image" Target="../media/image68.jpeg"/><Relationship Id="rId7" Type="http://schemas.openxmlformats.org/officeDocument/2006/relationships/image" Target="../media/image72.jpeg"/><Relationship Id="rId2" Type="http://schemas.openxmlformats.org/officeDocument/2006/relationships/image" Target="../media/image67.jpeg"/><Relationship Id="rId1" Type="http://schemas.openxmlformats.org/officeDocument/2006/relationships/slideLayout" Target="../slideLayouts/slideLayout7.xml"/><Relationship Id="rId6" Type="http://schemas.openxmlformats.org/officeDocument/2006/relationships/image" Target="../media/image71.jpeg"/><Relationship Id="rId11" Type="http://schemas.openxmlformats.org/officeDocument/2006/relationships/slide" Target="slide11.xml"/><Relationship Id="rId5" Type="http://schemas.openxmlformats.org/officeDocument/2006/relationships/image" Target="../media/image70.jpeg"/><Relationship Id="rId10" Type="http://schemas.openxmlformats.org/officeDocument/2006/relationships/image" Target="../media/image75.png"/><Relationship Id="rId4" Type="http://schemas.openxmlformats.org/officeDocument/2006/relationships/image" Target="../media/image69.jpeg"/><Relationship Id="rId9" Type="http://schemas.openxmlformats.org/officeDocument/2006/relationships/image" Target="../media/image74.png"/></Relationships>
</file>

<file path=ppt/slides/_rels/slide14.xml.rels><?xml version="1.0" encoding="UTF-8" standalone="yes"?>
<Relationships xmlns="http://schemas.openxmlformats.org/package/2006/relationships"><Relationship Id="rId3" Type="http://schemas.openxmlformats.org/officeDocument/2006/relationships/image" Target="../media/image77.jpeg"/><Relationship Id="rId2" Type="http://schemas.openxmlformats.org/officeDocument/2006/relationships/image" Target="../media/image76.jpeg"/><Relationship Id="rId1" Type="http://schemas.openxmlformats.org/officeDocument/2006/relationships/slideLayout" Target="../slideLayouts/slideLayout7.xml"/><Relationship Id="rId6" Type="http://schemas.openxmlformats.org/officeDocument/2006/relationships/slide" Target="slide8.xml"/><Relationship Id="rId5" Type="http://schemas.openxmlformats.org/officeDocument/2006/relationships/image" Target="../media/image79.jpeg"/><Relationship Id="rId4" Type="http://schemas.openxmlformats.org/officeDocument/2006/relationships/image" Target="../media/image78.jpeg"/></Relationships>
</file>

<file path=ppt/slides/_rels/slide15.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80.jpeg"/><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chart" Target="../charts/chart3.xml"/><Relationship Id="rId4" Type="http://schemas.openxmlformats.org/officeDocument/2006/relationships/chart" Target="../charts/chart2.xml"/></Relationships>
</file>

<file path=ppt/slides/_rels/slide2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8" Type="http://schemas.openxmlformats.org/officeDocument/2006/relationships/slide" Target="slide15.xml"/><Relationship Id="rId13" Type="http://schemas.openxmlformats.org/officeDocument/2006/relationships/image" Target="../media/image22.jpeg"/><Relationship Id="rId18" Type="http://schemas.openxmlformats.org/officeDocument/2006/relationships/image" Target="../media/image27.jpeg"/><Relationship Id="rId3" Type="http://schemas.openxmlformats.org/officeDocument/2006/relationships/diagramLayout" Target="../diagrams/layout1.xml"/><Relationship Id="rId21" Type="http://schemas.openxmlformats.org/officeDocument/2006/relationships/slide" Target="slide20.xml"/><Relationship Id="rId7" Type="http://schemas.openxmlformats.org/officeDocument/2006/relationships/slide" Target="slide17.xml"/><Relationship Id="rId12" Type="http://schemas.openxmlformats.org/officeDocument/2006/relationships/image" Target="../media/image21.jpeg"/><Relationship Id="rId17" Type="http://schemas.openxmlformats.org/officeDocument/2006/relationships/image" Target="../media/image26.jpeg"/><Relationship Id="rId2" Type="http://schemas.openxmlformats.org/officeDocument/2006/relationships/diagramData" Target="../diagrams/data1.xml"/><Relationship Id="rId16" Type="http://schemas.openxmlformats.org/officeDocument/2006/relationships/image" Target="../media/image25.jpeg"/><Relationship Id="rId20" Type="http://schemas.openxmlformats.org/officeDocument/2006/relationships/slide" Target="slide19.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image" Target="../media/image20.jpeg"/><Relationship Id="rId5" Type="http://schemas.openxmlformats.org/officeDocument/2006/relationships/diagramColors" Target="../diagrams/colors1.xml"/><Relationship Id="rId15" Type="http://schemas.openxmlformats.org/officeDocument/2006/relationships/image" Target="../media/image24.jpeg"/><Relationship Id="rId10" Type="http://schemas.openxmlformats.org/officeDocument/2006/relationships/slide" Target="slide18.xml"/><Relationship Id="rId19" Type="http://schemas.openxmlformats.org/officeDocument/2006/relationships/image" Target="../media/image28.jpeg"/><Relationship Id="rId4" Type="http://schemas.openxmlformats.org/officeDocument/2006/relationships/diagramQuickStyle" Target="../diagrams/quickStyle1.xml"/><Relationship Id="rId9" Type="http://schemas.openxmlformats.org/officeDocument/2006/relationships/slide" Target="slide16.xml"/><Relationship Id="rId14" Type="http://schemas.openxmlformats.org/officeDocument/2006/relationships/image" Target="../media/image23.jpeg"/></Relationships>
</file>

<file path=ppt/slides/_rels/slide9.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image" Target="../media/image33.jpeg"/><Relationship Id="rId3" Type="http://schemas.openxmlformats.org/officeDocument/2006/relationships/diagramLayout" Target="../diagrams/layout2.xml"/><Relationship Id="rId7" Type="http://schemas.openxmlformats.org/officeDocument/2006/relationships/slide" Target="slide16.xml"/><Relationship Id="rId12" Type="http://schemas.openxmlformats.org/officeDocument/2006/relationships/image" Target="../media/image32.jpeg"/><Relationship Id="rId17" Type="http://schemas.openxmlformats.org/officeDocument/2006/relationships/image" Target="../media/image37.jpeg"/><Relationship Id="rId2" Type="http://schemas.openxmlformats.org/officeDocument/2006/relationships/diagramData" Target="../diagrams/data2.xml"/><Relationship Id="rId16" Type="http://schemas.openxmlformats.org/officeDocument/2006/relationships/image" Target="../media/image36.jpeg"/><Relationship Id="rId1" Type="http://schemas.openxmlformats.org/officeDocument/2006/relationships/slideLayout" Target="../slideLayouts/slideLayout7.xml"/><Relationship Id="rId6" Type="http://schemas.microsoft.com/office/2007/relationships/diagramDrawing" Target="../diagrams/drawing2.xml"/><Relationship Id="rId11" Type="http://schemas.openxmlformats.org/officeDocument/2006/relationships/image" Target="../media/image31.jpeg"/><Relationship Id="rId5" Type="http://schemas.openxmlformats.org/officeDocument/2006/relationships/diagramColors" Target="../diagrams/colors2.xml"/><Relationship Id="rId15" Type="http://schemas.openxmlformats.org/officeDocument/2006/relationships/image" Target="../media/image35.jpeg"/><Relationship Id="rId10" Type="http://schemas.openxmlformats.org/officeDocument/2006/relationships/image" Target="../media/image30.jpeg"/><Relationship Id="rId4" Type="http://schemas.openxmlformats.org/officeDocument/2006/relationships/diagramQuickStyle" Target="../diagrams/quickStyle2.xml"/><Relationship Id="rId9" Type="http://schemas.openxmlformats.org/officeDocument/2006/relationships/image" Target="../media/image29.jpeg"/><Relationship Id="rId14" Type="http://schemas.openxmlformats.org/officeDocument/2006/relationships/image" Target="../media/image3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95513" y="333375"/>
            <a:ext cx="6048375" cy="1200150"/>
          </a:xfrm>
          <a:prstGeom prst="rect">
            <a:avLst/>
          </a:prstGeom>
        </p:spPr>
        <p:txBody>
          <a:bodyPr>
            <a:spAutoFit/>
          </a:bodyPr>
          <a:lstStyle/>
          <a:p>
            <a:pPr algn="ctr" eaLnBrk="1" hangingPunct="1">
              <a:defRPr/>
            </a:pPr>
            <a:r>
              <a:rPr lang="ru-RU" altLang="ru-RU" b="1" dirty="0">
                <a:solidFill>
                  <a:schemeClr val="accent6">
                    <a:lumMod val="75000"/>
                  </a:schemeClr>
                </a:solidFill>
                <a:latin typeface="Arial Black" panose="020B0A04020102020204" pitchFamily="34" charset="0"/>
              </a:rPr>
              <a:t>КОМПЬЮТЕРНАЯ ПРЕЗЕНТАЦИЯ </a:t>
            </a:r>
            <a:br>
              <a:rPr lang="ru-RU" altLang="ru-RU" b="1" dirty="0">
                <a:solidFill>
                  <a:schemeClr val="accent6">
                    <a:lumMod val="75000"/>
                  </a:schemeClr>
                </a:solidFill>
                <a:latin typeface="Arial Black" panose="020B0A04020102020204" pitchFamily="34" charset="0"/>
              </a:rPr>
            </a:br>
            <a:r>
              <a:rPr lang="ru-RU" altLang="ru-RU" b="1" dirty="0">
                <a:solidFill>
                  <a:schemeClr val="accent6">
                    <a:lumMod val="75000"/>
                  </a:schemeClr>
                </a:solidFill>
                <a:latin typeface="Arial Black" panose="020B0A04020102020204" pitchFamily="34" charset="0"/>
              </a:rPr>
              <a:t>ПРАКТИЧЕСКИХ ДОСТИЖЕНИЙ ПРОФЕССИОНАЛЬНОЙ ДЕЯТЕЛЬНОСТИ</a:t>
            </a:r>
            <a:br>
              <a:rPr lang="ru-RU" altLang="ru-RU" b="1" dirty="0">
                <a:solidFill>
                  <a:schemeClr val="accent6">
                    <a:lumMod val="75000"/>
                  </a:schemeClr>
                </a:solidFill>
                <a:latin typeface="Arial Black" panose="020B0A04020102020204" pitchFamily="34" charset="0"/>
              </a:rPr>
            </a:br>
            <a:endParaRPr lang="ru-RU" b="1" dirty="0">
              <a:solidFill>
                <a:schemeClr val="accent6">
                  <a:lumMod val="75000"/>
                </a:schemeClr>
              </a:solidFill>
              <a:latin typeface="Arial Black" panose="020B0A04020102020204" pitchFamily="34" charset="0"/>
            </a:endParaRPr>
          </a:p>
        </p:txBody>
      </p:sp>
      <p:sp>
        <p:nvSpPr>
          <p:cNvPr id="6" name="Скругленный прямоугольник 5"/>
          <p:cNvSpPr/>
          <p:nvPr/>
        </p:nvSpPr>
        <p:spPr>
          <a:xfrm>
            <a:off x="2555776" y="1340768"/>
            <a:ext cx="3816424" cy="5257800"/>
          </a:xfrm>
          <a:prstGeom prst="roundRect">
            <a:avLst/>
          </a:prstGeom>
          <a:solidFill>
            <a:schemeClr val="accent6">
              <a:lumMod val="40000"/>
              <a:lumOff val="60000"/>
            </a:schemeClr>
          </a:solidFill>
          <a:ln w="57150">
            <a:solidFill>
              <a:schemeClr val="accent6">
                <a:lumMod val="75000"/>
              </a:schemeClr>
            </a:solidFill>
          </a:ln>
          <a:scene3d>
            <a:camera prst="orthographicFront"/>
            <a:lightRig rig="threePt" dir="t"/>
          </a:scene3d>
          <a:sp3d>
            <a:bevelT w="139700" h="139700" prst="divot"/>
          </a:sp3d>
        </p:spPr>
        <p:txBody>
          <a:bodyPr>
            <a:spAutoFit/>
          </a:bodyPr>
          <a:lstStyle/>
          <a:p>
            <a:pPr algn="ctr" eaLnBrk="1" fontAlgn="auto" hangingPunct="1">
              <a:spcAft>
                <a:spcPts val="0"/>
              </a:spcAft>
              <a:buFont typeface="Arial" pitchFamily="34" charset="0"/>
              <a:buNone/>
              <a:defRPr/>
            </a:pPr>
            <a:r>
              <a:rPr lang="ru-RU" sz="2000" b="1" i="1" dirty="0">
                <a:solidFill>
                  <a:schemeClr val="accent6">
                    <a:lumMod val="50000"/>
                  </a:schemeClr>
                </a:solidFill>
              </a:rPr>
              <a:t>Горячева</a:t>
            </a:r>
          </a:p>
          <a:p>
            <a:pPr algn="ctr" eaLnBrk="1" fontAlgn="auto" hangingPunct="1">
              <a:spcAft>
                <a:spcPts val="0"/>
              </a:spcAft>
              <a:buFont typeface="Arial" pitchFamily="34" charset="0"/>
              <a:buNone/>
              <a:defRPr/>
            </a:pPr>
            <a:r>
              <a:rPr lang="ru-RU" sz="2000" b="1" i="1" dirty="0">
                <a:solidFill>
                  <a:schemeClr val="accent6">
                    <a:lumMod val="50000"/>
                  </a:schemeClr>
                </a:solidFill>
              </a:rPr>
              <a:t>Людмила Павловна</a:t>
            </a:r>
          </a:p>
          <a:p>
            <a:pPr algn="ctr" eaLnBrk="1" fontAlgn="auto" hangingPunct="1">
              <a:spcAft>
                <a:spcPts val="0"/>
              </a:spcAft>
              <a:buFont typeface="Arial" pitchFamily="34" charset="0"/>
              <a:buNone/>
              <a:defRPr/>
            </a:pPr>
            <a:r>
              <a:rPr lang="ru-RU" sz="2000" b="1" i="1" dirty="0">
                <a:solidFill>
                  <a:schemeClr val="accent6">
                    <a:lumMod val="50000"/>
                  </a:schemeClr>
                </a:solidFill>
              </a:rPr>
              <a:t>учитель  географии </a:t>
            </a:r>
          </a:p>
          <a:p>
            <a:pPr algn="ctr" eaLnBrk="1" fontAlgn="auto" hangingPunct="1">
              <a:spcAft>
                <a:spcPts val="0"/>
              </a:spcAft>
              <a:buFont typeface="Arial" pitchFamily="34" charset="0"/>
              <a:buNone/>
              <a:defRPr/>
            </a:pPr>
            <a:r>
              <a:rPr lang="ru-RU" sz="2000" b="1" i="1" dirty="0">
                <a:solidFill>
                  <a:schemeClr val="accent6">
                    <a:lumMod val="50000"/>
                  </a:schemeClr>
                </a:solidFill>
              </a:rPr>
              <a:t>МБОУ «Школа №1» </a:t>
            </a:r>
          </a:p>
          <a:p>
            <a:pPr algn="ctr" eaLnBrk="1" fontAlgn="auto" hangingPunct="1">
              <a:spcAft>
                <a:spcPts val="0"/>
              </a:spcAft>
              <a:buFont typeface="Arial" pitchFamily="34" charset="0"/>
              <a:buNone/>
              <a:defRPr/>
            </a:pPr>
            <a:r>
              <a:rPr lang="ru-RU" sz="2000" b="1" i="1" dirty="0">
                <a:solidFill>
                  <a:schemeClr val="accent6">
                    <a:lumMod val="50000"/>
                  </a:schemeClr>
                </a:solidFill>
              </a:rPr>
              <a:t>г. Семёнов</a:t>
            </a:r>
          </a:p>
          <a:p>
            <a:pPr eaLnBrk="1" fontAlgn="auto" hangingPunct="1">
              <a:spcAft>
                <a:spcPts val="0"/>
              </a:spcAft>
              <a:buFont typeface="Arial" pitchFamily="34" charset="0"/>
              <a:buNone/>
              <a:defRPr/>
            </a:pPr>
            <a:r>
              <a:rPr lang="ru-RU" b="1" i="1" u="sng" dirty="0">
                <a:solidFill>
                  <a:schemeClr val="accent6">
                    <a:lumMod val="50000"/>
                  </a:schemeClr>
                </a:solidFill>
              </a:rPr>
              <a:t>Образование</a:t>
            </a:r>
            <a:r>
              <a:rPr lang="ru-RU" b="1" i="1" dirty="0">
                <a:solidFill>
                  <a:schemeClr val="accent6">
                    <a:lumMod val="50000"/>
                  </a:schemeClr>
                </a:solidFill>
              </a:rPr>
              <a:t> :    высшее ( НГПУ)</a:t>
            </a:r>
            <a:endParaRPr lang="ru-RU" i="1" dirty="0">
              <a:solidFill>
                <a:schemeClr val="accent6">
                  <a:lumMod val="50000"/>
                </a:schemeClr>
              </a:solidFill>
            </a:endParaRPr>
          </a:p>
          <a:p>
            <a:pPr eaLnBrk="1" fontAlgn="auto" hangingPunct="1">
              <a:spcAft>
                <a:spcPts val="0"/>
              </a:spcAft>
              <a:buFont typeface="Arial" pitchFamily="34" charset="0"/>
              <a:buNone/>
              <a:defRPr/>
            </a:pPr>
            <a:r>
              <a:rPr lang="ru-RU" b="1" i="1" u="sng" dirty="0">
                <a:solidFill>
                  <a:schemeClr val="accent6">
                    <a:lumMod val="50000"/>
                  </a:schemeClr>
                </a:solidFill>
              </a:rPr>
              <a:t>Стаж работы</a:t>
            </a:r>
            <a:r>
              <a:rPr lang="ru-RU" b="1" i="1" dirty="0">
                <a:solidFill>
                  <a:schemeClr val="accent6">
                    <a:lumMod val="50000"/>
                  </a:schemeClr>
                </a:solidFill>
              </a:rPr>
              <a:t>:   26 лет</a:t>
            </a:r>
          </a:p>
          <a:p>
            <a:pPr eaLnBrk="1" fontAlgn="auto" hangingPunct="1">
              <a:spcAft>
                <a:spcPts val="0"/>
              </a:spcAft>
              <a:buFont typeface="Arial" pitchFamily="34" charset="0"/>
              <a:buNone/>
              <a:defRPr/>
            </a:pPr>
            <a:r>
              <a:rPr lang="ru-RU" b="1" i="1" u="sng" dirty="0">
                <a:solidFill>
                  <a:schemeClr val="accent6">
                    <a:lumMod val="50000"/>
                  </a:schemeClr>
                </a:solidFill>
              </a:rPr>
              <a:t>Квалификационная категория</a:t>
            </a:r>
            <a:r>
              <a:rPr lang="ru-RU" b="1" i="1" dirty="0">
                <a:solidFill>
                  <a:schemeClr val="accent6">
                    <a:lumMod val="50000"/>
                  </a:schemeClr>
                </a:solidFill>
              </a:rPr>
              <a:t>-высшая</a:t>
            </a:r>
          </a:p>
          <a:p>
            <a:pPr eaLnBrk="1" fontAlgn="auto" hangingPunct="1">
              <a:spcAft>
                <a:spcPts val="0"/>
              </a:spcAft>
              <a:buFont typeface="Arial" pitchFamily="34" charset="0"/>
              <a:buNone/>
              <a:defRPr/>
            </a:pPr>
            <a:endParaRPr lang="ru-RU" i="1" dirty="0">
              <a:solidFill>
                <a:schemeClr val="accent6">
                  <a:lumMod val="50000"/>
                </a:schemeClr>
              </a:solidFill>
            </a:endParaRPr>
          </a:p>
          <a:p>
            <a:pPr algn="ctr" eaLnBrk="1" fontAlgn="auto" hangingPunct="1">
              <a:spcAft>
                <a:spcPts val="0"/>
              </a:spcAft>
              <a:buFont typeface="Arial" pitchFamily="34" charset="0"/>
              <a:buNone/>
              <a:defRPr/>
            </a:pPr>
            <a:r>
              <a:rPr lang="ru-RU" b="1" i="1" dirty="0">
                <a:solidFill>
                  <a:schemeClr val="accent6">
                    <a:lumMod val="50000"/>
                  </a:schemeClr>
                </a:solidFill>
              </a:rPr>
              <a:t> </a:t>
            </a:r>
            <a:r>
              <a:rPr lang="ru-RU" b="1" i="1" u="sng" dirty="0">
                <a:solidFill>
                  <a:schemeClr val="accent6">
                    <a:lumMod val="50000"/>
                  </a:schemeClr>
                </a:solidFill>
              </a:rPr>
              <a:t>Моё педагогическое  кредо</a:t>
            </a:r>
            <a:r>
              <a:rPr lang="ru-RU" b="1" i="1" dirty="0">
                <a:solidFill>
                  <a:schemeClr val="accent6">
                    <a:lumMod val="50000"/>
                  </a:schemeClr>
                </a:solidFill>
              </a:rPr>
              <a:t>: Настоящий учитель тот,  кто способен спуститься с высот своих знаний до незнания ученика  и  вместе </a:t>
            </a:r>
          </a:p>
          <a:p>
            <a:pPr algn="ctr" eaLnBrk="1" fontAlgn="auto" hangingPunct="1">
              <a:spcAft>
                <a:spcPts val="0"/>
              </a:spcAft>
              <a:buFont typeface="Arial" pitchFamily="34" charset="0"/>
              <a:buNone/>
              <a:defRPr/>
            </a:pPr>
            <a:r>
              <a:rPr lang="ru-RU" b="1" i="1" dirty="0">
                <a:solidFill>
                  <a:schemeClr val="accent6">
                    <a:lumMod val="50000"/>
                  </a:schemeClr>
                </a:solidFill>
              </a:rPr>
              <a:t>с ним совершить восхождение.</a:t>
            </a:r>
          </a:p>
          <a:p>
            <a:pPr algn="ctr" eaLnBrk="1" fontAlgn="auto" hangingPunct="1">
              <a:spcAft>
                <a:spcPts val="0"/>
              </a:spcAft>
              <a:buFont typeface="Arial" pitchFamily="34" charset="0"/>
              <a:buNone/>
              <a:defRPr/>
            </a:pPr>
            <a:endParaRPr lang="ru-RU" sz="1600" b="1" i="1" dirty="0">
              <a:solidFill>
                <a:schemeClr val="accent6">
                  <a:lumMod val="50000"/>
                </a:schemeClr>
              </a:solidFill>
            </a:endParaRPr>
          </a:p>
        </p:txBody>
      </p:sp>
      <p:pic>
        <p:nvPicPr>
          <p:cNvPr id="3078" name="Picture 1" descr="motion.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63525" y="2198688"/>
            <a:ext cx="2041525" cy="3167062"/>
          </a:xfrm>
          <a:prstGeom prst="rect">
            <a:avLst/>
          </a:prstGeom>
          <a:solidFill>
            <a:srgbClr val="6C0000"/>
          </a:solidFill>
          <a:ln w="38100">
            <a:solidFill>
              <a:schemeClr val="accent6">
                <a:lumMod val="75000"/>
              </a:schemeClr>
            </a:solidFill>
            <a:headEnd/>
            <a:tailEnd/>
          </a:ln>
        </p:spPr>
        <p:style>
          <a:lnRef idx="2">
            <a:schemeClr val="accent1"/>
          </a:lnRef>
          <a:fillRef idx="1">
            <a:schemeClr val="lt1"/>
          </a:fillRef>
          <a:effectRef idx="0">
            <a:schemeClr val="accent1"/>
          </a:effectRef>
          <a:fontRef idx="minor">
            <a:schemeClr val="dk1"/>
          </a:fontRef>
        </p:style>
      </p:pic>
      <p:pic>
        <p:nvPicPr>
          <p:cNvPr id="3079" name="Picture 2" descr="F:\сайт 7 Б 2\№1\IMG_2068.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516688" y="5229225"/>
            <a:ext cx="2487612" cy="1398588"/>
          </a:xfrm>
          <a:prstGeom prst="rect">
            <a:avLst/>
          </a:prstGeom>
          <a:solidFill>
            <a:srgbClr val="6C0000"/>
          </a:solidFill>
          <a:ln w="38100">
            <a:solidFill>
              <a:schemeClr val="accent6">
                <a:lumMod val="75000"/>
              </a:schemeClr>
            </a:solidFill>
            <a:miter lim="800000"/>
            <a:headEnd/>
            <a:tailEnd/>
          </a:ln>
        </p:spPr>
      </p:pic>
      <p:pic>
        <p:nvPicPr>
          <p:cNvPr id="3080" name="Picture 8" descr="C:\Users\Психолог\Desktop\3._semenov._vezd.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019925" y="1341438"/>
            <a:ext cx="1584325" cy="2535237"/>
          </a:xfrm>
          <a:prstGeom prst="rect">
            <a:avLst/>
          </a:prstGeom>
          <a:solidFill>
            <a:srgbClr val="6C0000"/>
          </a:solidFill>
          <a:ln w="38100">
            <a:solidFill>
              <a:schemeClr val="accent6">
                <a:lumMod val="75000"/>
              </a:schemeClr>
            </a:solidFill>
            <a:miter lim="800000"/>
            <a:headEnd/>
            <a:tailEnd/>
          </a:ln>
        </p:spPr>
      </p:pic>
      <p:sp>
        <p:nvSpPr>
          <p:cNvPr id="7" name="TextBox 6"/>
          <p:cNvSpPr txBox="1"/>
          <p:nvPr/>
        </p:nvSpPr>
        <p:spPr>
          <a:xfrm>
            <a:off x="6605588" y="4073525"/>
            <a:ext cx="2309812" cy="954088"/>
          </a:xfrm>
          <a:prstGeom prst="rect">
            <a:avLst/>
          </a:prstGeom>
          <a:noFill/>
          <a:ln w="19050">
            <a:solidFill>
              <a:schemeClr val="accent6">
                <a:lumMod val="50000"/>
              </a:schemeClr>
            </a:solidFill>
          </a:ln>
        </p:spPr>
        <p:txBody>
          <a:bodyPr>
            <a:spAutoFit/>
          </a:bodyPr>
          <a:lstStyle/>
          <a:p>
            <a:pPr algn="ctr" eaLnBrk="1" hangingPunct="1">
              <a:defRPr/>
            </a:pPr>
            <a:r>
              <a:rPr lang="ru-RU" sz="1400" b="1" i="1" dirty="0">
                <a:solidFill>
                  <a:schemeClr val="accent6">
                    <a:lumMod val="50000"/>
                  </a:schemeClr>
                </a:solidFill>
              </a:rPr>
              <a:t>«Познать свой край,  изучить его – значит полюбить его еще более глубоко…»     А.С. Барков</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9208" y="103420"/>
            <a:ext cx="6696744" cy="646331"/>
          </a:xfrm>
          <a:prstGeom prst="rect">
            <a:avLst/>
          </a:prstGeom>
          <a:solidFill>
            <a:schemeClr val="accent6">
              <a:lumMod val="60000"/>
              <a:lumOff val="40000"/>
            </a:schemeClr>
          </a:solidFill>
          <a:ln w="38100">
            <a:solidFill>
              <a:srgbClr val="C00000"/>
            </a:solidFill>
          </a:ln>
        </p:spPr>
        <p:txBody>
          <a:bodyPr>
            <a:spAutoFit/>
          </a:bodyPr>
          <a:lstStyle/>
          <a:p>
            <a:pPr algn="ctr" eaLnBrk="1" fontAlgn="auto" hangingPunct="1">
              <a:spcBef>
                <a:spcPts val="0"/>
              </a:spcBef>
              <a:spcAft>
                <a:spcPts val="0"/>
              </a:spcAft>
              <a:defRPr/>
            </a:pPr>
            <a:r>
              <a:rPr lang="ru-RU" b="1" dirty="0">
                <a:ln w="17780" cmpd="sng">
                  <a:solidFill>
                    <a:srgbClr val="FFFFFF"/>
                  </a:solidFill>
                  <a:prstDash val="solid"/>
                  <a:miter lim="800000"/>
                </a:ln>
                <a:solidFill>
                  <a:schemeClr val="bg1"/>
                </a:solidFill>
                <a:effectLst>
                  <a:outerShdw blurRad="50800" algn="tl" rotWithShape="0">
                    <a:srgbClr val="000000"/>
                  </a:outerShdw>
                </a:effectLst>
              </a:rPr>
              <a:t>РЕЗУЛЬТАТИВНОСТЬ ПРОФЕССИОНАЛЬНОЙ  ПЕДАГОГИЧЕСКОЙ </a:t>
            </a:r>
          </a:p>
          <a:p>
            <a:pPr algn="ctr" eaLnBrk="1" fontAlgn="auto" hangingPunct="1">
              <a:spcBef>
                <a:spcPts val="0"/>
              </a:spcBef>
              <a:spcAft>
                <a:spcPts val="0"/>
              </a:spcAft>
              <a:defRPr/>
            </a:pPr>
            <a:r>
              <a:rPr lang="ru-RU" b="1" dirty="0">
                <a:ln w="17780" cmpd="sng">
                  <a:solidFill>
                    <a:srgbClr val="FFFFFF"/>
                  </a:solidFill>
                  <a:prstDash val="solid"/>
                  <a:miter lim="800000"/>
                </a:ln>
                <a:solidFill>
                  <a:schemeClr val="bg1"/>
                </a:solidFill>
                <a:effectLst>
                  <a:outerShdw blurRad="50800" algn="tl" rotWithShape="0">
                    <a:srgbClr val="000000"/>
                  </a:outerShdw>
                </a:effectLst>
              </a:rPr>
              <a:t>ДЕЯТЕЛЬНОСТИ  И  ДОСТИГНУТЫЕ  ЭФФЕКТЫ</a:t>
            </a:r>
          </a:p>
        </p:txBody>
      </p:sp>
      <p:sp>
        <p:nvSpPr>
          <p:cNvPr id="3" name="TextBox 2"/>
          <p:cNvSpPr txBox="1"/>
          <p:nvPr/>
        </p:nvSpPr>
        <p:spPr>
          <a:xfrm>
            <a:off x="5853113" y="1611313"/>
            <a:ext cx="3097212" cy="646112"/>
          </a:xfrm>
          <a:prstGeom prst="rect">
            <a:avLst/>
          </a:prstGeom>
          <a:noFill/>
          <a:ln w="28575">
            <a:solidFill>
              <a:schemeClr val="accent6">
                <a:lumMod val="75000"/>
              </a:schemeClr>
            </a:solidFill>
          </a:ln>
        </p:spPr>
        <p:txBody>
          <a:bodyPr>
            <a:spAutoFit/>
          </a:bodyPr>
          <a:lstStyle/>
          <a:p>
            <a:pPr algn="ctr" eaLnBrk="1" hangingPunct="1">
              <a:defRPr/>
            </a:pPr>
            <a:r>
              <a:rPr lang="ru-RU" b="1" i="1" dirty="0">
                <a:solidFill>
                  <a:schemeClr val="accent6">
                    <a:lumMod val="50000"/>
                  </a:schemeClr>
                </a:solidFill>
              </a:rPr>
              <a:t>Проведение Всероссийских экологических уроков</a:t>
            </a:r>
          </a:p>
        </p:txBody>
      </p:sp>
      <p:sp>
        <p:nvSpPr>
          <p:cNvPr id="10" name="Стрелка вверх 9">
            <a:hlinkClick r:id="rId2" action="ppaction://hlinksldjump"/>
          </p:cNvPr>
          <p:cNvSpPr/>
          <p:nvPr/>
        </p:nvSpPr>
        <p:spPr>
          <a:xfrm rot="7572714">
            <a:off x="6269832" y="840581"/>
            <a:ext cx="265112" cy="758825"/>
          </a:xfrm>
          <a:prstGeom prst="upArrow">
            <a:avLst>
              <a:gd name="adj1" fmla="val 69561"/>
              <a:gd name="adj2" fmla="val 50000"/>
            </a:avLst>
          </a:prstGeom>
          <a:ln/>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a:p>
        </p:txBody>
      </p:sp>
      <p:sp>
        <p:nvSpPr>
          <p:cNvPr id="12" name="Стрелка вверх 11"/>
          <p:cNvSpPr/>
          <p:nvPr/>
        </p:nvSpPr>
        <p:spPr>
          <a:xfrm rot="14336327">
            <a:off x="2168526" y="809625"/>
            <a:ext cx="366712" cy="820737"/>
          </a:xfrm>
          <a:prstGeom prst="upArrow">
            <a:avLst>
              <a:gd name="adj1" fmla="val 50000"/>
              <a:gd name="adj2" fmla="val 50023"/>
            </a:avLst>
          </a:prstGeom>
          <a:ln/>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a:p>
        </p:txBody>
      </p:sp>
      <p:cxnSp>
        <p:nvCxnSpPr>
          <p:cNvPr id="6" name="Прямая со стрелкой 5"/>
          <p:cNvCxnSpPr/>
          <p:nvPr/>
        </p:nvCxnSpPr>
        <p:spPr>
          <a:xfrm flipH="1">
            <a:off x="5486400" y="1955800"/>
            <a:ext cx="268288" cy="33020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pic>
        <p:nvPicPr>
          <p:cNvPr id="12325" name="Picture 37" descr="C:\Users\Азм\Desktop\Грамоты\14 001.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4324350" y="2678113"/>
            <a:ext cx="700088" cy="1003300"/>
          </a:xfrm>
          <a:prstGeom prst="rect">
            <a:avLst/>
          </a:prstGeom>
          <a:noFill/>
          <a:ln w="6350">
            <a:solidFill>
              <a:schemeClr val="accent6">
                <a:lumMod val="50000"/>
              </a:schemeClr>
            </a:solidFill>
          </a:ln>
          <a:extLst>
            <a:ext uri="{909E8E84-426E-40DD-AFC4-6F175D3DCCD1}">
              <a14:hiddenFill xmlns:a14="http://schemas.microsoft.com/office/drawing/2010/main">
                <a:solidFill>
                  <a:srgbClr val="FFFFFF"/>
                </a:solidFill>
              </a14:hiddenFill>
            </a:ext>
          </a:extLst>
        </p:spPr>
      </p:pic>
      <p:sp>
        <p:nvSpPr>
          <p:cNvPr id="18" name="TextBox 17"/>
          <p:cNvSpPr txBox="1"/>
          <p:nvPr/>
        </p:nvSpPr>
        <p:spPr>
          <a:xfrm flipH="1">
            <a:off x="4292600" y="2284413"/>
            <a:ext cx="1587500" cy="307975"/>
          </a:xfrm>
          <a:prstGeom prst="rect">
            <a:avLst/>
          </a:prstGeom>
          <a:noFill/>
        </p:spPr>
        <p:txBody>
          <a:bodyPr>
            <a:spAutoFit/>
          </a:bodyPr>
          <a:lstStyle/>
          <a:p>
            <a:pPr eaLnBrk="1" hangingPunct="1">
              <a:defRPr/>
            </a:pPr>
            <a:r>
              <a:rPr lang="ru-RU" sz="1400" b="1" dirty="0">
                <a:solidFill>
                  <a:schemeClr val="accent6">
                    <a:lumMod val="50000"/>
                  </a:schemeClr>
                </a:solidFill>
              </a:rPr>
              <a:t>Хранители воды</a:t>
            </a:r>
          </a:p>
        </p:txBody>
      </p:sp>
      <p:pic>
        <p:nvPicPr>
          <p:cNvPr id="12326" name="Picture 38" descr="C:\Users\Азм\Desktop\Грамоты\10 001.jp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340350" y="3195638"/>
            <a:ext cx="709613" cy="1146175"/>
          </a:xfrm>
          <a:prstGeom prst="rect">
            <a:avLst/>
          </a:prstGeom>
          <a:noFill/>
          <a:ln w="6350">
            <a:solidFill>
              <a:schemeClr val="accent6">
                <a:lumMod val="50000"/>
              </a:schemeClr>
            </a:solidFill>
          </a:ln>
          <a:extLst>
            <a:ext uri="{909E8E84-426E-40DD-AFC4-6F175D3DCCD1}">
              <a14:hiddenFill xmlns:a14="http://schemas.microsoft.com/office/drawing/2010/main">
                <a:solidFill>
                  <a:srgbClr val="FFFFFF"/>
                </a:solidFill>
              </a14:hiddenFill>
            </a:ext>
          </a:extLst>
        </p:spPr>
      </p:pic>
      <p:cxnSp>
        <p:nvCxnSpPr>
          <p:cNvPr id="28" name="Прямая со стрелкой 27"/>
          <p:cNvCxnSpPr/>
          <p:nvPr/>
        </p:nvCxnSpPr>
        <p:spPr>
          <a:xfrm flipH="1">
            <a:off x="6142038" y="2371725"/>
            <a:ext cx="101600" cy="31115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024438" y="2592388"/>
            <a:ext cx="1703387" cy="522287"/>
          </a:xfrm>
          <a:prstGeom prst="rect">
            <a:avLst/>
          </a:prstGeom>
          <a:noFill/>
        </p:spPr>
        <p:txBody>
          <a:bodyPr>
            <a:spAutoFit/>
          </a:bodyPr>
          <a:lstStyle/>
          <a:p>
            <a:pPr eaLnBrk="1" hangingPunct="1">
              <a:defRPr/>
            </a:pPr>
            <a:r>
              <a:rPr lang="ru-RU" sz="1400" b="1" dirty="0">
                <a:solidFill>
                  <a:schemeClr val="accent6">
                    <a:lumMod val="50000"/>
                  </a:schemeClr>
                </a:solidFill>
              </a:rPr>
              <a:t>Как </a:t>
            </a:r>
            <a:r>
              <a:rPr lang="ru-RU" sz="1400" b="1" dirty="0" err="1">
                <a:solidFill>
                  <a:schemeClr val="accent6">
                    <a:lumMod val="50000"/>
                  </a:schemeClr>
                </a:solidFill>
              </a:rPr>
              <a:t>экологично</a:t>
            </a:r>
            <a:r>
              <a:rPr lang="ru-RU" sz="1400" b="1" dirty="0">
                <a:solidFill>
                  <a:schemeClr val="accent6">
                    <a:lumMod val="50000"/>
                  </a:schemeClr>
                </a:solidFill>
              </a:rPr>
              <a:t> жить в мегаполисе</a:t>
            </a:r>
          </a:p>
        </p:txBody>
      </p:sp>
      <p:pic>
        <p:nvPicPr>
          <p:cNvPr id="12327" name="Picture 39" descr="C:\Users\Азм\Desktop\Грамоты\08 001.jpg"/>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a:off x="6348413" y="3546475"/>
            <a:ext cx="757237" cy="1171575"/>
          </a:xfrm>
          <a:prstGeom prst="rect">
            <a:avLst/>
          </a:prstGeom>
          <a:noFill/>
          <a:ln w="6350">
            <a:solidFill>
              <a:schemeClr val="accent6">
                <a:lumMod val="50000"/>
              </a:schemeClr>
            </a:solidFill>
          </a:ln>
          <a:extLst>
            <a:ext uri="{909E8E84-426E-40DD-AFC4-6F175D3DCCD1}">
              <a14:hiddenFill xmlns:a14="http://schemas.microsoft.com/office/drawing/2010/main">
                <a:solidFill>
                  <a:srgbClr val="FFFFFF"/>
                </a:solidFill>
              </a14:hiddenFill>
            </a:ext>
          </a:extLst>
        </p:spPr>
      </p:pic>
      <p:cxnSp>
        <p:nvCxnSpPr>
          <p:cNvPr id="32" name="Прямая со стрелкой 31"/>
          <p:cNvCxnSpPr>
            <a:endCxn id="12320" idx="0"/>
          </p:cNvCxnSpPr>
          <p:nvPr/>
        </p:nvCxnSpPr>
        <p:spPr>
          <a:xfrm flipH="1">
            <a:off x="6864350" y="2470150"/>
            <a:ext cx="47625" cy="587375"/>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2320" name="TextBox 12319"/>
          <p:cNvSpPr txBox="1"/>
          <p:nvPr/>
        </p:nvSpPr>
        <p:spPr>
          <a:xfrm>
            <a:off x="6253163" y="3057525"/>
            <a:ext cx="1222375" cy="306388"/>
          </a:xfrm>
          <a:prstGeom prst="rect">
            <a:avLst/>
          </a:prstGeom>
          <a:noFill/>
        </p:spPr>
        <p:txBody>
          <a:bodyPr>
            <a:spAutoFit/>
          </a:bodyPr>
          <a:lstStyle/>
          <a:p>
            <a:pPr eaLnBrk="1" hangingPunct="1">
              <a:defRPr/>
            </a:pPr>
            <a:r>
              <a:rPr lang="ru-RU" sz="1400" b="1" dirty="0">
                <a:solidFill>
                  <a:schemeClr val="accent6">
                    <a:lumMod val="50000"/>
                  </a:schemeClr>
                </a:solidFill>
              </a:rPr>
              <a:t>Лес и климат</a:t>
            </a:r>
          </a:p>
        </p:txBody>
      </p:sp>
      <p:pic>
        <p:nvPicPr>
          <p:cNvPr id="12328" name="Picture 40" descr="C:\Users\Азм\Desktop\Грамоты\11 001.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475538" y="3467100"/>
            <a:ext cx="765175" cy="1182688"/>
          </a:xfrm>
          <a:prstGeom prst="rect">
            <a:avLst/>
          </a:prstGeom>
          <a:noFill/>
          <a:ln w="6350">
            <a:solidFill>
              <a:schemeClr val="accent6">
                <a:lumMod val="50000"/>
              </a:schemeClr>
            </a:solidFill>
          </a:ln>
          <a:extLst>
            <a:ext uri="{909E8E84-426E-40DD-AFC4-6F175D3DCCD1}">
              <a14:hiddenFill xmlns:a14="http://schemas.microsoft.com/office/drawing/2010/main">
                <a:solidFill>
                  <a:srgbClr val="FFFFFF"/>
                </a:solidFill>
              </a14:hiddenFill>
            </a:ext>
          </a:extLst>
        </p:spPr>
      </p:pic>
      <p:cxnSp>
        <p:nvCxnSpPr>
          <p:cNvPr id="39" name="Прямая со стрелкой 38"/>
          <p:cNvCxnSpPr/>
          <p:nvPr/>
        </p:nvCxnSpPr>
        <p:spPr>
          <a:xfrm>
            <a:off x="8540750" y="2447925"/>
            <a:ext cx="146050" cy="327025"/>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p:nvPr/>
        </p:nvCxnSpPr>
        <p:spPr>
          <a:xfrm>
            <a:off x="7681913" y="2341563"/>
            <a:ext cx="53975" cy="42545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2322" name="TextBox 12321"/>
          <p:cNvSpPr txBox="1"/>
          <p:nvPr/>
        </p:nvSpPr>
        <p:spPr>
          <a:xfrm>
            <a:off x="7164388" y="2763838"/>
            <a:ext cx="1323975" cy="738187"/>
          </a:xfrm>
          <a:prstGeom prst="rect">
            <a:avLst/>
          </a:prstGeom>
          <a:noFill/>
        </p:spPr>
        <p:txBody>
          <a:bodyPr>
            <a:spAutoFit/>
          </a:bodyPr>
          <a:lstStyle/>
          <a:p>
            <a:pPr algn="ctr" eaLnBrk="1" hangingPunct="1">
              <a:defRPr/>
            </a:pPr>
            <a:r>
              <a:rPr lang="ru-RU" sz="1400" b="1" dirty="0">
                <a:solidFill>
                  <a:schemeClr val="accent6">
                    <a:lumMod val="50000"/>
                  </a:schemeClr>
                </a:solidFill>
              </a:rPr>
              <a:t>День</a:t>
            </a:r>
          </a:p>
          <a:p>
            <a:pPr algn="ctr" eaLnBrk="1" hangingPunct="1">
              <a:defRPr/>
            </a:pPr>
            <a:r>
              <a:rPr lang="ru-RU" sz="1400" b="1" dirty="0">
                <a:solidFill>
                  <a:schemeClr val="accent6">
                    <a:lumMod val="50000"/>
                  </a:schemeClr>
                </a:solidFill>
              </a:rPr>
              <a:t>Чёрного </a:t>
            </a:r>
          </a:p>
          <a:p>
            <a:pPr algn="ctr" eaLnBrk="1" hangingPunct="1">
              <a:defRPr/>
            </a:pPr>
            <a:r>
              <a:rPr lang="ru-RU" sz="1400" b="1" dirty="0">
                <a:solidFill>
                  <a:schemeClr val="accent6">
                    <a:lumMod val="50000"/>
                  </a:schemeClr>
                </a:solidFill>
              </a:rPr>
              <a:t>моря</a:t>
            </a:r>
          </a:p>
        </p:txBody>
      </p:sp>
      <p:pic>
        <p:nvPicPr>
          <p:cNvPr id="12336" name="Picture 41" descr="C:\Users\Азм\Desktop\Грамоты\16 001.jpg"/>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8375650" y="3332163"/>
            <a:ext cx="715963" cy="1030287"/>
          </a:xfrm>
          <a:prstGeom prst="rect">
            <a:avLst/>
          </a:prstGeom>
          <a:noFill/>
          <a:ln w="6350">
            <a:solidFill>
              <a:schemeClr val="accent6">
                <a:lumMod val="50000"/>
              </a:schemeClr>
            </a:solidFill>
          </a:ln>
          <a:extLst>
            <a:ext uri="{909E8E84-426E-40DD-AFC4-6F175D3DCCD1}">
              <a14:hiddenFill xmlns:a14="http://schemas.microsoft.com/office/drawing/2010/main">
                <a:solidFill>
                  <a:srgbClr val="FFFFFF"/>
                </a:solidFill>
              </a14:hiddenFill>
            </a:ext>
          </a:extLst>
        </p:spPr>
      </p:pic>
      <p:sp>
        <p:nvSpPr>
          <p:cNvPr id="12337" name="TextBox 12336"/>
          <p:cNvSpPr txBox="1"/>
          <p:nvPr/>
        </p:nvSpPr>
        <p:spPr>
          <a:xfrm flipH="1">
            <a:off x="7983538" y="2789238"/>
            <a:ext cx="1077912" cy="523875"/>
          </a:xfrm>
          <a:prstGeom prst="rect">
            <a:avLst/>
          </a:prstGeom>
          <a:noFill/>
        </p:spPr>
        <p:txBody>
          <a:bodyPr>
            <a:spAutoFit/>
          </a:bodyPr>
          <a:lstStyle/>
          <a:p>
            <a:pPr algn="ctr" eaLnBrk="1" hangingPunct="1">
              <a:defRPr/>
            </a:pPr>
            <a:r>
              <a:rPr lang="ru-RU" sz="1400" b="1" dirty="0">
                <a:solidFill>
                  <a:schemeClr val="accent6">
                    <a:lumMod val="50000"/>
                  </a:schemeClr>
                </a:solidFill>
              </a:rPr>
              <a:t>Разделяй с нами!</a:t>
            </a:r>
          </a:p>
        </p:txBody>
      </p:sp>
      <p:sp>
        <p:nvSpPr>
          <p:cNvPr id="64" name="TextBox 63"/>
          <p:cNvSpPr txBox="1"/>
          <p:nvPr/>
        </p:nvSpPr>
        <p:spPr>
          <a:xfrm>
            <a:off x="92075" y="1674813"/>
            <a:ext cx="3095625" cy="646112"/>
          </a:xfrm>
          <a:prstGeom prst="rect">
            <a:avLst/>
          </a:prstGeom>
          <a:noFill/>
          <a:ln w="28575">
            <a:solidFill>
              <a:schemeClr val="accent6">
                <a:lumMod val="75000"/>
              </a:schemeClr>
            </a:solidFill>
          </a:ln>
        </p:spPr>
        <p:txBody>
          <a:bodyPr>
            <a:spAutoFit/>
          </a:bodyPr>
          <a:lstStyle/>
          <a:p>
            <a:pPr algn="ctr" eaLnBrk="1" hangingPunct="1">
              <a:defRPr/>
            </a:pPr>
            <a:r>
              <a:rPr lang="ru-RU" b="1" i="1" dirty="0">
                <a:solidFill>
                  <a:schemeClr val="accent6">
                    <a:lumMod val="50000"/>
                  </a:schemeClr>
                </a:solidFill>
                <a:hlinkClick r:id="rId2" action="ppaction://hlinksldjump"/>
              </a:rPr>
              <a:t>Результативность участия в конкурсах</a:t>
            </a:r>
            <a:endParaRPr lang="ru-RU" b="1" i="1" dirty="0">
              <a:solidFill>
                <a:schemeClr val="accent6">
                  <a:lumMod val="50000"/>
                </a:schemeClr>
              </a:solidFill>
            </a:endParaRPr>
          </a:p>
        </p:txBody>
      </p:sp>
      <p:pic>
        <p:nvPicPr>
          <p:cNvPr id="12347" name="Picture 42" descr="C:\Users\Азм\Desktop\Грамоты\17 001.jpg"/>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a:stretch/>
        </p:blipFill>
        <p:spPr bwMode="auto">
          <a:xfrm>
            <a:off x="127000" y="2419350"/>
            <a:ext cx="1223963" cy="1787525"/>
          </a:xfrm>
          <a:prstGeom prst="rect">
            <a:avLst/>
          </a:prstGeom>
          <a:noFill/>
          <a:ln w="63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12348" name="Picture 43" descr="C:\Users\Азм\Desktop\Грамоты\15 001.jpg"/>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a:stretch/>
        </p:blipFill>
        <p:spPr bwMode="auto">
          <a:xfrm>
            <a:off x="1022350" y="2747963"/>
            <a:ext cx="1198563" cy="1647825"/>
          </a:xfrm>
          <a:prstGeom prst="rect">
            <a:avLst/>
          </a:prstGeom>
          <a:noFill/>
          <a:ln w="63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12349" name="Picture 44" descr="C:\Users\Азм\Desktop\Грамоты\Рыжова обл..jpg"/>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2027238" y="2987675"/>
            <a:ext cx="1135062" cy="1562100"/>
          </a:xfrm>
          <a:prstGeom prst="rect">
            <a:avLst/>
          </a:prstGeom>
          <a:noFill/>
          <a:ln w="63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12350" name="Picture 45" descr="C:\Users\Азм\Desktop\Грамоты\Сорина обл 001.jpg"/>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100013" y="4362450"/>
            <a:ext cx="1277937" cy="1758950"/>
          </a:xfrm>
          <a:prstGeom prst="rect">
            <a:avLst/>
          </a:prstGeom>
          <a:noFill/>
          <a:ln w="63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76" name="Picture 2" descr="F:\В газету\IMG_2795.JPG"/>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a:stretch/>
        </p:blipFill>
        <p:spPr bwMode="auto">
          <a:xfrm>
            <a:off x="3502025" y="973138"/>
            <a:ext cx="1720850" cy="1023937"/>
          </a:xfrm>
          <a:prstGeom prst="rect">
            <a:avLst/>
          </a:prstGeom>
          <a:noFill/>
          <a:ln w="1270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77" name="Picture 6" descr="C:\Users\Пользователь\Desktop\7 Б\Фото с фотоаппарата 25.02.15\100_2061.JPG"/>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7242175" y="177800"/>
            <a:ext cx="1522413" cy="1143000"/>
          </a:xfrm>
          <a:prstGeom prst="rect">
            <a:avLst/>
          </a:prstGeom>
          <a:noFill/>
          <a:ln w="12700">
            <a:solidFill>
              <a:schemeClr val="accent6">
                <a:lumMod val="75000"/>
              </a:schemeClr>
            </a:solidFill>
          </a:ln>
        </p:spPr>
      </p:pic>
      <p:pic>
        <p:nvPicPr>
          <p:cNvPr id="41" name="Picture 48" descr="C:\Users\Азм\Desktop\Аттестация\фото эколог. кружок\15.12.16\DSC_0382.JPG"/>
          <p:cNvPicPr>
            <a:picLocks noChangeAspect="1" noChangeArrowheads="1"/>
          </p:cNvPicPr>
          <p:nvPr/>
        </p:nvPicPr>
        <p:blipFill rotWithShape="1">
          <a:blip r:embed="rId14" cstate="email">
            <a:extLst>
              <a:ext uri="{28A0092B-C50C-407E-A947-70E740481C1C}">
                <a14:useLocalDpi xmlns:a14="http://schemas.microsoft.com/office/drawing/2010/main"/>
              </a:ext>
            </a:extLst>
          </a:blip>
          <a:srcRect/>
          <a:stretch/>
        </p:blipFill>
        <p:spPr bwMode="auto">
          <a:xfrm>
            <a:off x="4424363" y="4448175"/>
            <a:ext cx="1277937" cy="1349375"/>
          </a:xfrm>
          <a:prstGeom prst="rect">
            <a:avLst/>
          </a:prstGeom>
          <a:noFill/>
          <a:ln w="1270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46" name="Picture 50" descr="C:\Users\Азм\Desktop\Аттестация\фото эколог. кружок\DSC_0470.JPG"/>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5813425" y="5910263"/>
            <a:ext cx="1268413" cy="846137"/>
          </a:xfrm>
          <a:prstGeom prst="rect">
            <a:avLst/>
          </a:prstGeom>
          <a:noFill/>
          <a:ln w="1270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11298" name="Picture 34" descr="G:\1 001.jpg"/>
          <p:cNvPicPr>
            <a:picLocks noChangeAspect="1" noChangeArrowheads="1"/>
          </p:cNvPicPr>
          <p:nvPr/>
        </p:nvPicPr>
        <p:blipFill rotWithShape="1">
          <a:blip r:embed="rId16" cstate="email">
            <a:extLst>
              <a:ext uri="{28A0092B-C50C-407E-A947-70E740481C1C}">
                <a14:useLocalDpi xmlns:a14="http://schemas.microsoft.com/office/drawing/2010/main"/>
              </a:ext>
            </a:extLst>
          </a:blip>
          <a:srcRect t="-169"/>
          <a:stretch/>
        </p:blipFill>
        <p:spPr bwMode="auto">
          <a:xfrm>
            <a:off x="963613" y="4727575"/>
            <a:ext cx="1316037" cy="1785938"/>
          </a:xfrm>
          <a:prstGeom prst="rect">
            <a:avLst/>
          </a:prstGeom>
          <a:noFill/>
          <a:ln>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33" name="Picture 47" descr="C:\Users\Азм\Desktop\Грамоты\05 001.jpg"/>
          <p:cNvPicPr>
            <a:picLocks noChangeAspect="1" noChangeArrowheads="1"/>
          </p:cNvPicPr>
          <p:nvPr/>
        </p:nvPicPr>
        <p:blipFill rotWithShape="1">
          <a:blip r:embed="rId17" cstate="email">
            <a:extLst>
              <a:ext uri="{28A0092B-C50C-407E-A947-70E740481C1C}">
                <a14:useLocalDpi xmlns:a14="http://schemas.microsoft.com/office/drawing/2010/main"/>
              </a:ext>
            </a:extLst>
          </a:blip>
          <a:srcRect/>
          <a:stretch/>
        </p:blipFill>
        <p:spPr bwMode="auto">
          <a:xfrm>
            <a:off x="2027238" y="5048250"/>
            <a:ext cx="1208087" cy="1633538"/>
          </a:xfrm>
          <a:prstGeom prst="rect">
            <a:avLst/>
          </a:prstGeom>
          <a:noFill/>
          <a:ln w="6350">
            <a:solidFill>
              <a:schemeClr val="accent6">
                <a:lumMod val="75000"/>
              </a:schemeClr>
            </a:solidFill>
          </a:ln>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5813425" y="4875213"/>
            <a:ext cx="3238500" cy="922337"/>
          </a:xfrm>
          <a:prstGeom prst="rect">
            <a:avLst/>
          </a:prstGeom>
          <a:noFill/>
          <a:ln w="28575">
            <a:solidFill>
              <a:schemeClr val="accent6">
                <a:lumMod val="75000"/>
              </a:schemeClr>
            </a:solidFill>
          </a:ln>
        </p:spPr>
        <p:txBody>
          <a:bodyPr>
            <a:spAutoFit/>
          </a:bodyPr>
          <a:lstStyle/>
          <a:p>
            <a:pPr algn="ctr" eaLnBrk="1" hangingPunct="1">
              <a:defRPr/>
            </a:pPr>
            <a:r>
              <a:rPr lang="ru-RU" b="1" i="1" dirty="0">
                <a:solidFill>
                  <a:schemeClr val="accent6">
                    <a:lumMod val="50000"/>
                  </a:schemeClr>
                </a:solidFill>
                <a:hlinkClick r:id="rId18" action="ppaction://hlinksldjump"/>
              </a:rPr>
              <a:t>Результаты анкетирования уровня экологической грамотности учащихся</a:t>
            </a:r>
            <a:endParaRPr lang="ru-RU" b="1" i="1" dirty="0">
              <a:solidFill>
                <a:schemeClr val="accent6">
                  <a:lumMod val="50000"/>
                </a:schemeClr>
              </a:solidFill>
            </a:endParaRPr>
          </a:p>
        </p:txBody>
      </p:sp>
      <p:pic>
        <p:nvPicPr>
          <p:cNvPr id="4" name="Picture 34" descr="G:\Мои грамоты\01 001.jpg"/>
          <p:cNvPicPr>
            <a:picLocks noChangeAspect="1" noChangeArrowheads="1"/>
          </p:cNvPicPr>
          <p:nvPr/>
        </p:nvPicPr>
        <p:blipFill rotWithShape="1">
          <a:blip r:embed="rId19" cstate="email">
            <a:extLst>
              <a:ext uri="{28A0092B-C50C-407E-A947-70E740481C1C}">
                <a14:useLocalDpi xmlns:a14="http://schemas.microsoft.com/office/drawing/2010/main"/>
              </a:ext>
            </a:extLst>
          </a:blip>
          <a:srcRect/>
          <a:stretch/>
        </p:blipFill>
        <p:spPr bwMode="auto">
          <a:xfrm>
            <a:off x="2909888" y="3313113"/>
            <a:ext cx="1184275" cy="1697037"/>
          </a:xfrm>
          <a:prstGeom prst="rect">
            <a:avLst/>
          </a:prstGeom>
          <a:noFill/>
          <a:ln w="63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36" name="Picture 2" descr="C:\Users\PC\Desktop\IMG_2340.JPG"/>
          <p:cNvPicPr>
            <a:picLocks noChangeAspect="1" noChangeArrowheads="1"/>
          </p:cNvPicPr>
          <p:nvPr/>
        </p:nvPicPr>
        <p:blipFill>
          <a:blip r:embed="rId20" cstate="email">
            <a:extLst>
              <a:ext uri="{28A0092B-C50C-407E-A947-70E740481C1C}">
                <a14:useLocalDpi xmlns:a14="http://schemas.microsoft.com/office/drawing/2010/main"/>
              </a:ext>
            </a:extLst>
          </a:blip>
          <a:srcRect/>
          <a:stretch>
            <a:fillRect/>
          </a:stretch>
        </p:blipFill>
        <p:spPr bwMode="auto">
          <a:xfrm>
            <a:off x="7404100" y="5908675"/>
            <a:ext cx="1363663" cy="847725"/>
          </a:xfrm>
          <a:prstGeom prst="rect">
            <a:avLst/>
          </a:prstGeom>
          <a:noFill/>
          <a:ln w="63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11299" name="Picture 35" descr="G:\Рыжова 1 место.jpg"/>
          <p:cNvPicPr>
            <a:picLocks noChangeAspect="1" noChangeArrowheads="1"/>
          </p:cNvPicPr>
          <p:nvPr/>
        </p:nvPicPr>
        <p:blipFill rotWithShape="1">
          <a:blip r:embed="rId21" cstate="email">
            <a:extLst>
              <a:ext uri="{28A0092B-C50C-407E-A947-70E740481C1C}">
                <a14:useLocalDpi xmlns:a14="http://schemas.microsoft.com/office/drawing/2010/main"/>
              </a:ext>
            </a:extLst>
          </a:blip>
          <a:srcRect/>
          <a:stretch/>
        </p:blipFill>
        <p:spPr bwMode="auto">
          <a:xfrm>
            <a:off x="3065463" y="5241925"/>
            <a:ext cx="1227137" cy="1566863"/>
          </a:xfrm>
          <a:prstGeom prst="rect">
            <a:avLst/>
          </a:prstGeom>
          <a:noFill/>
          <a:ln>
            <a:solidFill>
              <a:schemeClr val="accent6">
                <a:lumMod val="75000"/>
              </a:schemeClr>
            </a:solidFill>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07505" y="116632"/>
            <a:ext cx="5832647" cy="703549"/>
          </a:xfrm>
          <a:prstGeom prst="roundRect">
            <a:avLst/>
          </a:prstGeom>
          <a:solidFill>
            <a:schemeClr val="accent6">
              <a:lumMod val="60000"/>
              <a:lumOff val="40000"/>
            </a:schemeClr>
          </a:solidFill>
          <a:ln w="38100">
            <a:solidFill>
              <a:srgbClr val="B00000"/>
            </a:solidFill>
          </a:ln>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a:lstStyle>
          <a:p>
            <a:pPr fontAlgn="auto">
              <a:spcBef>
                <a:spcPts val="0"/>
              </a:spcBef>
              <a:spcAft>
                <a:spcPts val="0"/>
              </a:spcAft>
              <a:defRPr/>
            </a:pPr>
            <a:r>
              <a:rPr lang="ru-RU" sz="1800" b="1" dirty="0">
                <a:ln w="17780" cmpd="sng">
                  <a:solidFill>
                    <a:srgbClr val="FFFFFF"/>
                  </a:solidFill>
                  <a:prstDash val="solid"/>
                  <a:miter lim="800000"/>
                </a:ln>
                <a:solidFill>
                  <a:schemeClr val="bg1"/>
                </a:solidFill>
                <a:effectLst>
                  <a:outerShdw blurRad="50800" algn="tl" rotWithShape="0">
                    <a:srgbClr val="000000"/>
                  </a:outerShdw>
                </a:effectLst>
              </a:rPr>
              <a:t>ТРАНСЛИРУЕМОСТЬ ПРАКТИЧЕСКИХ ДОСТИЖЕНИЙ</a:t>
            </a:r>
          </a:p>
          <a:p>
            <a:pPr fontAlgn="auto">
              <a:spcBef>
                <a:spcPts val="0"/>
              </a:spcBef>
              <a:spcAft>
                <a:spcPts val="0"/>
              </a:spcAft>
              <a:defRPr/>
            </a:pPr>
            <a:r>
              <a:rPr lang="ru-RU" sz="1800" b="1" dirty="0">
                <a:ln w="17780" cmpd="sng">
                  <a:solidFill>
                    <a:srgbClr val="FFFFFF"/>
                  </a:solidFill>
                  <a:prstDash val="solid"/>
                  <a:miter lim="800000"/>
                </a:ln>
                <a:solidFill>
                  <a:schemeClr val="bg1"/>
                </a:solidFill>
                <a:effectLst>
                  <a:outerShdw blurRad="50800" algn="tl" rotWithShape="0">
                    <a:srgbClr val="000000"/>
                  </a:outerShdw>
                </a:effectLst>
              </a:rPr>
              <a:t>ПРОФЕССИОНАЛЬНОЙ ДЕЯТЕЛЬНОСТИ</a:t>
            </a:r>
          </a:p>
        </p:txBody>
      </p:sp>
      <p:graphicFrame>
        <p:nvGraphicFramePr>
          <p:cNvPr id="5" name="Таблица 4"/>
          <p:cNvGraphicFramePr>
            <a:graphicFrameLocks noGrp="1"/>
          </p:cNvGraphicFramePr>
          <p:nvPr/>
        </p:nvGraphicFramePr>
        <p:xfrm>
          <a:off x="147638" y="976313"/>
          <a:ext cx="5792787" cy="5303839"/>
        </p:xfrm>
        <a:graphic>
          <a:graphicData uri="http://schemas.openxmlformats.org/drawingml/2006/table">
            <a:tbl>
              <a:tblPr firstRow="1" bandRow="1">
                <a:tableStyleId>{5C22544A-7EE6-4342-B048-85BDC9FD1C3A}</a:tableStyleId>
              </a:tblPr>
              <a:tblGrid>
                <a:gridCol w="3848478">
                  <a:extLst>
                    <a:ext uri="{9D8B030D-6E8A-4147-A177-3AD203B41FA5}">
                      <a16:colId xmlns:a16="http://schemas.microsoft.com/office/drawing/2014/main" val="20000"/>
                    </a:ext>
                  </a:extLst>
                </a:gridCol>
                <a:gridCol w="936148">
                  <a:extLst>
                    <a:ext uri="{9D8B030D-6E8A-4147-A177-3AD203B41FA5}">
                      <a16:colId xmlns:a16="http://schemas.microsoft.com/office/drawing/2014/main" val="20001"/>
                    </a:ext>
                  </a:extLst>
                </a:gridCol>
                <a:gridCol w="1008161">
                  <a:extLst>
                    <a:ext uri="{9D8B030D-6E8A-4147-A177-3AD203B41FA5}">
                      <a16:colId xmlns:a16="http://schemas.microsoft.com/office/drawing/2014/main" val="20002"/>
                    </a:ext>
                  </a:extLst>
                </a:gridCol>
              </a:tblGrid>
              <a:tr h="365726">
                <a:tc>
                  <a:txBody>
                    <a:bodyPr/>
                    <a:lstStyle/>
                    <a:p>
                      <a:pPr algn="ctr"/>
                      <a:r>
                        <a:rPr lang="ru-RU" sz="1800" dirty="0">
                          <a:solidFill>
                            <a:srgbClr val="6C0000"/>
                          </a:solidFill>
                        </a:rPr>
                        <a:t>Тема </a:t>
                      </a: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40000"/>
                        <a:lumOff val="60000"/>
                      </a:schemeClr>
                    </a:solidFill>
                  </a:tcPr>
                </a:tc>
                <a:tc>
                  <a:txBody>
                    <a:bodyPr/>
                    <a:lstStyle/>
                    <a:p>
                      <a:pPr algn="ctr"/>
                      <a:r>
                        <a:rPr lang="ru-RU" sz="1800" dirty="0">
                          <a:solidFill>
                            <a:srgbClr val="6C0000"/>
                          </a:solidFill>
                        </a:rPr>
                        <a:t>Дата</a:t>
                      </a:r>
                      <a:r>
                        <a:rPr lang="ru-RU" sz="1800" baseline="0" dirty="0">
                          <a:solidFill>
                            <a:srgbClr val="6C0000"/>
                          </a:solidFill>
                        </a:rPr>
                        <a:t> </a:t>
                      </a:r>
                      <a:endParaRPr lang="ru-RU" sz="1800" dirty="0">
                        <a:solidFill>
                          <a:srgbClr val="6C0000"/>
                        </a:solidFill>
                      </a:endParaRP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40000"/>
                        <a:lumOff val="60000"/>
                      </a:schemeClr>
                    </a:solidFill>
                  </a:tcPr>
                </a:tc>
                <a:tc>
                  <a:txBody>
                    <a:bodyPr/>
                    <a:lstStyle/>
                    <a:p>
                      <a:pPr algn="ctr"/>
                      <a:r>
                        <a:rPr lang="ru-RU" sz="1800" dirty="0">
                          <a:solidFill>
                            <a:srgbClr val="6C0000"/>
                          </a:solidFill>
                        </a:rPr>
                        <a:t>уровень</a:t>
                      </a: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006760">
                <a:tc>
                  <a:txBody>
                    <a:bodyPr/>
                    <a:lstStyle/>
                    <a:p>
                      <a:r>
                        <a:rPr lang="ru-RU" sz="1400" b="1" dirty="0">
                          <a:solidFill>
                            <a:schemeClr val="accent6">
                              <a:lumMod val="50000"/>
                            </a:schemeClr>
                          </a:solidFill>
                          <a:latin typeface="+mn-lt"/>
                          <a:cs typeface="Times New Roman" pitchFamily="18" charset="0"/>
                        </a:rPr>
                        <a:t>Проведение открытого</a:t>
                      </a:r>
                      <a:r>
                        <a:rPr lang="ru-RU" sz="1400" b="1" baseline="0" dirty="0">
                          <a:solidFill>
                            <a:schemeClr val="accent6">
                              <a:lumMod val="50000"/>
                            </a:schemeClr>
                          </a:solidFill>
                          <a:latin typeface="+mn-lt"/>
                          <a:cs typeface="Times New Roman" pitchFamily="18" charset="0"/>
                        </a:rPr>
                        <a:t> занятия кружка «Мир экологии», тема:</a:t>
                      </a:r>
                    </a:p>
                    <a:p>
                      <a:r>
                        <a:rPr lang="ru-RU" sz="1400" b="1" baseline="0" dirty="0">
                          <a:solidFill>
                            <a:schemeClr val="accent6">
                              <a:lumMod val="50000"/>
                            </a:schemeClr>
                          </a:solidFill>
                          <a:latin typeface="+mn-lt"/>
                          <a:cs typeface="Times New Roman" pitchFamily="18" charset="0"/>
                        </a:rPr>
                        <a:t> « </a:t>
                      </a:r>
                      <a:r>
                        <a:rPr lang="ru-RU" sz="1400" b="1" baseline="0" dirty="0" err="1">
                          <a:solidFill>
                            <a:schemeClr val="accent6">
                              <a:lumMod val="50000"/>
                            </a:schemeClr>
                          </a:solidFill>
                          <a:latin typeface="+mn-lt"/>
                          <a:cs typeface="Times New Roman" pitchFamily="18" charset="0"/>
                        </a:rPr>
                        <a:t>Особоохраняемые</a:t>
                      </a:r>
                      <a:r>
                        <a:rPr lang="ru-RU" sz="1400" b="1" baseline="0" dirty="0">
                          <a:solidFill>
                            <a:schemeClr val="accent6">
                              <a:lumMod val="50000"/>
                            </a:schemeClr>
                          </a:solidFill>
                          <a:latin typeface="+mn-lt"/>
                          <a:cs typeface="Times New Roman" pitchFamily="18" charset="0"/>
                        </a:rPr>
                        <a:t> природные территории </a:t>
                      </a:r>
                      <a:r>
                        <a:rPr lang="ru-RU" sz="1400" b="1" baseline="0" dirty="0" err="1">
                          <a:solidFill>
                            <a:schemeClr val="accent6">
                              <a:lumMod val="50000"/>
                            </a:schemeClr>
                          </a:solidFill>
                          <a:latin typeface="+mn-lt"/>
                          <a:cs typeface="Times New Roman" pitchFamily="18" charset="0"/>
                        </a:rPr>
                        <a:t>г.о</a:t>
                      </a:r>
                      <a:r>
                        <a:rPr lang="ru-RU" sz="1400" b="1" baseline="0" dirty="0">
                          <a:solidFill>
                            <a:schemeClr val="accent6">
                              <a:lumMod val="50000"/>
                            </a:schemeClr>
                          </a:solidFill>
                          <a:latin typeface="+mn-lt"/>
                          <a:cs typeface="Times New Roman" pitchFamily="18" charset="0"/>
                        </a:rPr>
                        <a:t>. Семёновский»</a:t>
                      </a:r>
                      <a:endParaRPr lang="ru-RU" sz="1400" b="1" dirty="0">
                        <a:solidFill>
                          <a:schemeClr val="accent6">
                            <a:lumMod val="50000"/>
                          </a:schemeClr>
                        </a:solidFill>
                        <a:latin typeface="+mn-lt"/>
                        <a:cs typeface="Times New Roman" pitchFamily="18" charset="0"/>
                      </a:endParaRP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600" dirty="0">
                        <a:solidFill>
                          <a:srgbClr val="6C0000"/>
                        </a:solidFill>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a:solidFill>
                            <a:srgbClr val="6C0000"/>
                          </a:solidFill>
                          <a:latin typeface="Times New Roman" pitchFamily="18" charset="0"/>
                          <a:cs typeface="Times New Roman" pitchFamily="18" charset="0"/>
                        </a:rPr>
                        <a:t>10.04.18</a:t>
                      </a:r>
                    </a:p>
                    <a:p>
                      <a:endParaRPr lang="ru-RU" sz="1600" dirty="0">
                        <a:solidFill>
                          <a:srgbClr val="6C0000"/>
                        </a:solidFill>
                        <a:latin typeface="Times New Roman" pitchFamily="18" charset="0"/>
                        <a:cs typeface="Times New Roman" pitchFamily="18" charset="0"/>
                      </a:endParaRP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20000"/>
                        <a:lumOff val="80000"/>
                      </a:schemeClr>
                    </a:solidFill>
                  </a:tcPr>
                </a:tc>
                <a:tc>
                  <a:txBody>
                    <a:bodyPr/>
                    <a:lstStyle/>
                    <a:p>
                      <a:endParaRPr lang="ru-RU" sz="1400" dirty="0">
                        <a:solidFill>
                          <a:srgbClr val="6C0000"/>
                        </a:solidFill>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400">
                          <a:solidFill>
                            <a:srgbClr val="6C0000"/>
                          </a:solidFill>
                          <a:latin typeface="Times New Roman" pitchFamily="18" charset="0"/>
                          <a:cs typeface="Times New Roman" pitchFamily="18" charset="0"/>
                        </a:rPr>
                        <a:t>Школьный</a:t>
                      </a:r>
                    </a:p>
                    <a:p>
                      <a:endParaRPr lang="ru-RU" sz="1400" dirty="0">
                        <a:solidFill>
                          <a:srgbClr val="6C0000"/>
                        </a:solidFill>
                        <a:latin typeface="Times New Roman" pitchFamily="18" charset="0"/>
                        <a:cs typeface="Times New Roman" pitchFamily="18" charset="0"/>
                      </a:endParaRP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792015">
                <a:tc>
                  <a:txBody>
                    <a:bodyPr/>
                    <a:lstStyle/>
                    <a:p>
                      <a:r>
                        <a:rPr lang="ru-RU" sz="1400" b="1" dirty="0">
                          <a:solidFill>
                            <a:schemeClr val="accent6">
                              <a:lumMod val="50000"/>
                            </a:schemeClr>
                          </a:solidFill>
                          <a:latin typeface="+mn-lt"/>
                          <a:cs typeface="Times New Roman" pitchFamily="18" charset="0"/>
                        </a:rPr>
                        <a:t>Выступление на РМО учителей</a:t>
                      </a:r>
                      <a:r>
                        <a:rPr lang="ru-RU" sz="1400" b="1" baseline="0" dirty="0">
                          <a:solidFill>
                            <a:schemeClr val="accent6">
                              <a:lumMod val="50000"/>
                            </a:schemeClr>
                          </a:solidFill>
                          <a:latin typeface="+mn-lt"/>
                          <a:cs typeface="Times New Roman" pitchFamily="18" charset="0"/>
                        </a:rPr>
                        <a:t> географии с темой « Применение краеведческого подхода на уроках географии»</a:t>
                      </a: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40000"/>
                        <a:lumOff val="60000"/>
                      </a:schemeClr>
                    </a:solidFill>
                  </a:tcPr>
                </a:tc>
                <a:tc>
                  <a:txBody>
                    <a:bodyPr/>
                    <a:lstStyle/>
                    <a:p>
                      <a:r>
                        <a:rPr lang="ru-RU" sz="1600" dirty="0">
                          <a:solidFill>
                            <a:srgbClr val="6C0000"/>
                          </a:solidFill>
                          <a:latin typeface="Times New Roman" pitchFamily="18" charset="0"/>
                          <a:cs typeface="Times New Roman" pitchFamily="18" charset="0"/>
                        </a:rPr>
                        <a:t>28.03.17</a:t>
                      </a: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40000"/>
                        <a:lumOff val="60000"/>
                      </a:schemeClr>
                    </a:solidFill>
                  </a:tcPr>
                </a:tc>
                <a:tc>
                  <a:txBody>
                    <a:bodyPr/>
                    <a:lstStyle/>
                    <a:p>
                      <a:r>
                        <a:rPr lang="ru-RU" sz="1400" dirty="0">
                          <a:solidFill>
                            <a:srgbClr val="6C0000"/>
                          </a:solidFill>
                          <a:latin typeface="Times New Roman" pitchFamily="18" charset="0"/>
                          <a:cs typeface="Times New Roman" pitchFamily="18" charset="0"/>
                        </a:rPr>
                        <a:t>Окружной</a:t>
                      </a: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2"/>
                  </a:ext>
                </a:extLst>
              </a:tr>
              <a:tr h="13715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dirty="0">
                          <a:solidFill>
                            <a:schemeClr val="accent6">
                              <a:lumMod val="50000"/>
                            </a:schemeClr>
                          </a:solidFill>
                        </a:rPr>
                        <a:t>Выступление на зональном семинаре : «Состояние и перспективы развития воспитания и дополнительного образования в образовательном пространстве Нижегородской области» о работе кружка</a:t>
                      </a:r>
                      <a:r>
                        <a:rPr lang="ru-RU" sz="1400" b="1" baseline="0" dirty="0">
                          <a:solidFill>
                            <a:schemeClr val="accent6">
                              <a:lumMod val="50000"/>
                            </a:schemeClr>
                          </a:solidFill>
                        </a:rPr>
                        <a:t> «Мир экологии»</a:t>
                      </a:r>
                      <a:endParaRPr lang="ru-RU" sz="1400" b="1" dirty="0">
                        <a:solidFill>
                          <a:schemeClr val="accent6">
                            <a:lumMod val="50000"/>
                          </a:schemeClr>
                        </a:solidFill>
                      </a:endParaRP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a:solidFill>
                            <a:srgbClr val="6C0000"/>
                          </a:solidFill>
                          <a:latin typeface="Times New Roman" pitchFamily="18" charset="0"/>
                          <a:cs typeface="Times New Roman" pitchFamily="18" charset="0"/>
                        </a:rPr>
                        <a:t>08.10.15</a:t>
                      </a:r>
                    </a:p>
                    <a:p>
                      <a:endParaRPr lang="ru-RU" sz="1600" dirty="0">
                        <a:solidFill>
                          <a:srgbClr val="6C0000"/>
                        </a:solidFill>
                        <a:latin typeface="Times New Roman" pitchFamily="18" charset="0"/>
                        <a:cs typeface="Times New Roman" pitchFamily="18" charset="0"/>
                      </a:endParaRP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20000"/>
                        <a:lumOff val="80000"/>
                      </a:schemeClr>
                    </a:solidFill>
                  </a:tcPr>
                </a:tc>
                <a:tc>
                  <a:txBody>
                    <a:bodyPr/>
                    <a:lstStyle/>
                    <a:p>
                      <a:r>
                        <a:rPr lang="ru-RU" sz="1400" dirty="0">
                          <a:solidFill>
                            <a:srgbClr val="6C0000"/>
                          </a:solidFill>
                          <a:latin typeface="Times New Roman" pitchFamily="18" charset="0"/>
                          <a:cs typeface="Times New Roman" pitchFamily="18" charset="0"/>
                        </a:rPr>
                        <a:t>Областной</a:t>
                      </a: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822926">
                <a:tc>
                  <a:txBody>
                    <a:bodyPr/>
                    <a:lstStyle/>
                    <a:p>
                      <a:r>
                        <a:rPr lang="ru-RU" sz="1400" b="1" dirty="0">
                          <a:solidFill>
                            <a:schemeClr val="accent6">
                              <a:lumMod val="50000"/>
                            </a:schemeClr>
                          </a:solidFill>
                          <a:latin typeface="+mn-lt"/>
                          <a:cs typeface="Times New Roman" pitchFamily="18" charset="0"/>
                        </a:rPr>
                        <a:t>Публикации в  СМИ : школьная</a:t>
                      </a:r>
                      <a:r>
                        <a:rPr lang="ru-RU" sz="1400" b="1" baseline="0" dirty="0">
                          <a:solidFill>
                            <a:schemeClr val="accent6">
                              <a:lumMod val="50000"/>
                            </a:schemeClr>
                          </a:solidFill>
                          <a:latin typeface="+mn-lt"/>
                          <a:cs typeface="Times New Roman" pitchFamily="18" charset="0"/>
                        </a:rPr>
                        <a:t> газета «Звездопад», районная газета «Семёновский вестник», «Деловая пятница»</a:t>
                      </a: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40000"/>
                        <a:lumOff val="60000"/>
                      </a:schemeClr>
                    </a:solidFill>
                  </a:tcPr>
                </a:tc>
                <a:tc>
                  <a:txBody>
                    <a:bodyPr/>
                    <a:lstStyle/>
                    <a:p>
                      <a:r>
                        <a:rPr lang="ru-RU" sz="1600" dirty="0">
                          <a:solidFill>
                            <a:srgbClr val="6C0000"/>
                          </a:solidFill>
                          <a:latin typeface="Times New Roman" pitchFamily="18" charset="0"/>
                          <a:cs typeface="Times New Roman" pitchFamily="18" charset="0"/>
                        </a:rPr>
                        <a:t>2016-2018</a:t>
                      </a:r>
                    </a:p>
                    <a:p>
                      <a:r>
                        <a:rPr lang="ru-RU" sz="1600" dirty="0">
                          <a:solidFill>
                            <a:srgbClr val="6C0000"/>
                          </a:solidFill>
                          <a:latin typeface="Times New Roman" pitchFamily="18" charset="0"/>
                          <a:cs typeface="Times New Roman" pitchFamily="18" charset="0"/>
                        </a:rPr>
                        <a:t>года</a:t>
                      </a: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40000"/>
                        <a:lumOff val="60000"/>
                      </a:schemeClr>
                    </a:solidFill>
                  </a:tcPr>
                </a:tc>
                <a:tc>
                  <a:txBody>
                    <a:bodyPr/>
                    <a:lstStyle/>
                    <a:p>
                      <a:r>
                        <a:rPr lang="ru-RU" sz="1400" dirty="0">
                          <a:solidFill>
                            <a:srgbClr val="6C0000"/>
                          </a:solidFill>
                          <a:latin typeface="Times New Roman" pitchFamily="18" charset="0"/>
                          <a:cs typeface="Times New Roman" pitchFamily="18" charset="0"/>
                        </a:rPr>
                        <a:t>Окружной</a:t>
                      </a: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4"/>
                  </a:ext>
                </a:extLst>
              </a:tr>
              <a:tr h="9448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altLang="ru-RU" sz="1400" b="1" dirty="0">
                          <a:solidFill>
                            <a:schemeClr val="accent6">
                              <a:lumMod val="50000"/>
                            </a:schemeClr>
                          </a:solidFill>
                          <a:latin typeface="Times New Roman" pitchFamily="18" charset="0"/>
                          <a:cs typeface="Times New Roman" pitchFamily="18" charset="0"/>
                          <a:hlinkClick r:id="rId3" action="ppaction://hlinksldjump"/>
                        </a:rPr>
                        <a:t>Публикации в электронных СМИ  с обобщением опыта</a:t>
                      </a:r>
                      <a:r>
                        <a:rPr lang="ru-RU" altLang="ru-RU" sz="1400" b="0" baseline="0" dirty="0">
                          <a:solidFill>
                            <a:srgbClr val="6C0000"/>
                          </a:solidFill>
                          <a:latin typeface="Times New Roman" pitchFamily="18" charset="0"/>
                          <a:cs typeface="Times New Roman" pitchFamily="18" charset="0"/>
                          <a:hlinkClick r:id="rId3" action="ppaction://hlinksldjump"/>
                        </a:rPr>
                        <a:t> на с</a:t>
                      </a:r>
                      <a:r>
                        <a:rPr lang="ru-RU" sz="1400" dirty="0">
                          <a:solidFill>
                            <a:srgbClr val="6C0000"/>
                          </a:solidFill>
                          <a:latin typeface="Times New Roman" pitchFamily="18" charset="0"/>
                          <a:cs typeface="Times New Roman" pitchFamily="18" charset="0"/>
                          <a:hlinkClick r:id="rId3" action="ppaction://hlinksldjump"/>
                        </a:rPr>
                        <a:t>айтах:</a:t>
                      </a:r>
                      <a:r>
                        <a:rPr lang="ru-RU" sz="1400" baseline="0" dirty="0">
                          <a:solidFill>
                            <a:srgbClr val="6C0000"/>
                          </a:solidFill>
                          <a:latin typeface="Times New Roman" pitchFamily="18" charset="0"/>
                          <a:cs typeface="Times New Roman" pitchFamily="18" charset="0"/>
                          <a:hlinkClick r:id="rId3" action="ppaction://hlinksldjump"/>
                        </a:rPr>
                        <a:t> «</a:t>
                      </a:r>
                      <a:r>
                        <a:rPr lang="en-US" sz="1400" baseline="0" dirty="0" err="1">
                          <a:solidFill>
                            <a:srgbClr val="6C0000"/>
                          </a:solidFill>
                          <a:latin typeface="Times New Roman" pitchFamily="18" charset="0"/>
                          <a:cs typeface="Times New Roman" pitchFamily="18" charset="0"/>
                          <a:hlinkClick r:id="rId3" action="ppaction://hlinksldjump"/>
                        </a:rPr>
                        <a:t>infourok</a:t>
                      </a:r>
                      <a:r>
                        <a:rPr lang="ru-RU" sz="1400" baseline="0" dirty="0">
                          <a:solidFill>
                            <a:srgbClr val="6C0000"/>
                          </a:solidFill>
                          <a:latin typeface="Times New Roman" pitchFamily="18" charset="0"/>
                          <a:cs typeface="Times New Roman" pitchFamily="18" charset="0"/>
                          <a:hlinkClick r:id="rId3" action="ppaction://hlinksldjump"/>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baseline="0" dirty="0">
                          <a:solidFill>
                            <a:srgbClr val="6C0000"/>
                          </a:solidFill>
                          <a:latin typeface="Times New Roman" pitchFamily="18" charset="0"/>
                          <a:cs typeface="Times New Roman" pitchFamily="18" charset="0"/>
                          <a:hlinkClick r:id="rId3" action="ppaction://hlinksldjump"/>
                        </a:rPr>
                        <a:t> «1 сентября», на личном сайте.</a:t>
                      </a:r>
                      <a:endParaRPr lang="ru-RU" sz="1400" baseline="0" dirty="0">
                        <a:solidFill>
                          <a:srgbClr val="6C0000"/>
                        </a:solidFill>
                        <a:latin typeface="Times New Roman" pitchFamily="18" charset="0"/>
                        <a:cs typeface="Times New Roman" pitchFamily="18" charset="0"/>
                      </a:endParaRP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20000"/>
                        <a:lumOff val="80000"/>
                      </a:schemeClr>
                    </a:solidFill>
                  </a:tcPr>
                </a:tc>
                <a:tc>
                  <a:txBody>
                    <a:bodyPr/>
                    <a:lstStyle/>
                    <a:p>
                      <a:r>
                        <a:rPr lang="ru-RU" sz="1600" dirty="0">
                          <a:solidFill>
                            <a:srgbClr val="6C0000"/>
                          </a:solidFill>
                          <a:latin typeface="Times New Roman" pitchFamily="18" charset="0"/>
                          <a:cs typeface="Times New Roman" pitchFamily="18" charset="0"/>
                        </a:rPr>
                        <a:t>2017-2018</a:t>
                      </a:r>
                      <a:r>
                        <a:rPr lang="ru-RU" sz="1600" baseline="0" dirty="0">
                          <a:solidFill>
                            <a:srgbClr val="6C0000"/>
                          </a:solidFill>
                          <a:latin typeface="Times New Roman" pitchFamily="18" charset="0"/>
                          <a:cs typeface="Times New Roman" pitchFamily="18" charset="0"/>
                        </a:rPr>
                        <a:t> года</a:t>
                      </a:r>
                      <a:endParaRPr lang="ru-RU" sz="1600" dirty="0">
                        <a:solidFill>
                          <a:srgbClr val="6C0000"/>
                        </a:solidFill>
                        <a:latin typeface="Times New Roman" pitchFamily="18" charset="0"/>
                        <a:cs typeface="Times New Roman" pitchFamily="18" charset="0"/>
                      </a:endParaRP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20000"/>
                        <a:lumOff val="80000"/>
                      </a:schemeClr>
                    </a:solidFill>
                  </a:tcPr>
                </a:tc>
                <a:tc>
                  <a:txBody>
                    <a:bodyPr/>
                    <a:lstStyle/>
                    <a:p>
                      <a:endParaRPr lang="ru-RU" sz="1400" dirty="0">
                        <a:solidFill>
                          <a:srgbClr val="6C0000"/>
                        </a:solidFill>
                        <a:latin typeface="Times New Roman" pitchFamily="18" charset="0"/>
                        <a:cs typeface="Times New Roman" pitchFamily="18" charset="0"/>
                      </a:endParaRPr>
                    </a:p>
                    <a:p>
                      <a:r>
                        <a:rPr lang="ru-RU" sz="1400" baseline="0" dirty="0">
                          <a:solidFill>
                            <a:srgbClr val="6C0000"/>
                          </a:solidFill>
                          <a:latin typeface="Times New Roman" pitchFamily="18" charset="0"/>
                          <a:cs typeface="Times New Roman" pitchFamily="18" charset="0"/>
                        </a:rPr>
                        <a:t>Всероссийский</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a:solidFill>
                          <a:srgbClr val="6C0000"/>
                        </a:solidFill>
                        <a:latin typeface="Times New Roman" pitchFamily="18" charset="0"/>
                        <a:cs typeface="Times New Roman" pitchFamily="18" charset="0"/>
                      </a:endParaRPr>
                    </a:p>
                  </a:txBody>
                  <a:tcPr marL="91437" marR="91437" marT="45703" marB="45703">
                    <a:lnL w="12700" cap="flat" cmpd="sng" algn="ctr">
                      <a:solidFill>
                        <a:srgbClr val="6C0000"/>
                      </a:solidFill>
                      <a:prstDash val="solid"/>
                      <a:round/>
                      <a:headEnd type="none" w="med" len="med"/>
                      <a:tailEnd type="none" w="med" len="med"/>
                    </a:lnL>
                    <a:lnR w="12700" cap="flat" cmpd="sng" algn="ctr">
                      <a:solidFill>
                        <a:srgbClr val="6C0000"/>
                      </a:solidFill>
                      <a:prstDash val="solid"/>
                      <a:round/>
                      <a:headEnd type="none" w="med" len="med"/>
                      <a:tailEnd type="none" w="med" len="med"/>
                    </a:lnR>
                    <a:lnT w="12700" cap="flat" cmpd="sng" algn="ctr">
                      <a:solidFill>
                        <a:srgbClr val="6C0000"/>
                      </a:solidFill>
                      <a:prstDash val="solid"/>
                      <a:round/>
                      <a:headEnd type="none" w="med" len="med"/>
                      <a:tailEnd type="none" w="med" len="med"/>
                    </a:lnT>
                    <a:lnB w="12700" cap="flat" cmpd="sng" algn="ctr">
                      <a:solidFill>
                        <a:srgbClr val="6C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bl>
          </a:graphicData>
        </a:graphic>
      </p:graphicFrame>
      <p:pic>
        <p:nvPicPr>
          <p:cNvPr id="13345" name="Picture 21" descr="F:\Сертификаты\Сертификат проекта infourok.ru № ДБ-355361.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054725" y="134938"/>
            <a:ext cx="1101725"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6" name="Picture 22" descr="F:\Сертификаты\Сертификат проекта infourok.ru № ДБ-355454.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589713" y="468313"/>
            <a:ext cx="1063625" cy="149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7" name="Picture 23" descr="F:\Сертификаты\Сертификат проекта infourok.ru № ДБ-355471.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077075" y="874713"/>
            <a:ext cx="1152525"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8" name="Picture 20" descr="F:\Сертификаты\Сертификат проекта infourok.ru № ДБ-355238.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062913" y="87313"/>
            <a:ext cx="973137"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9" name="Picture 20" descr="F:\Сертификаты\Сертификат проекта infourok.ru № ДБ-355238.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8081963" y="1216025"/>
            <a:ext cx="1062037" cy="149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0" name="Picture 13" descr="F:\Сертификаты\Свидетельство проекта infourok.ru №1072539.jpg"/>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5892800" y="1433513"/>
            <a:ext cx="1228725"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1" name="Picture 14" descr="F:\Сертификаты\Сертификат проекта infourok.ru № АA-1072539.jpg"/>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6908800" y="2273300"/>
            <a:ext cx="10953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33" descr="C:\Users\Азм\Desktop\Грамоты\003 001.jpg"/>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a:off x="7370763" y="4300538"/>
            <a:ext cx="1620837" cy="1108075"/>
          </a:xfrm>
          <a:prstGeom prst="rect">
            <a:avLst/>
          </a:prstGeom>
          <a:noFill/>
          <a:ln>
            <a:solidFill>
              <a:schemeClr val="accent6">
                <a:lumMod val="50000"/>
              </a:schemeClr>
            </a:solidFill>
          </a:ln>
          <a:extLst>
            <a:ext uri="{909E8E84-426E-40DD-AFC4-6F175D3DCCD1}">
              <a14:hiddenFill xmlns:a14="http://schemas.microsoft.com/office/drawing/2010/main">
                <a:solidFill>
                  <a:srgbClr val="FFFFFF"/>
                </a:solidFill>
              </a14:hiddenFill>
            </a:ext>
          </a:extLst>
        </p:spPr>
      </p:pic>
      <p:pic>
        <p:nvPicPr>
          <p:cNvPr id="13353" name="Picture 43" descr="C:\Users\Азм\Desktop\Свидетельство проекта infourok.ru №1072539.jpg"/>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8039100" y="2689225"/>
            <a:ext cx="1020763"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32" name="Picture 44" descr="C:\Users\Азм\Desktop\Мои грамоты\19 001.jpg"/>
          <p:cNvPicPr>
            <a:picLocks noChangeAspect="1" noChangeArrowheads="1"/>
          </p:cNvPicPr>
          <p:nvPr/>
        </p:nvPicPr>
        <p:blipFill rotWithShape="1">
          <a:blip r:embed="rId13" cstate="email">
            <a:extLst>
              <a:ext uri="{28A0092B-C50C-407E-A947-70E740481C1C}">
                <a14:useLocalDpi xmlns:a14="http://schemas.microsoft.com/office/drawing/2010/main"/>
              </a:ext>
            </a:extLst>
          </a:blip>
          <a:srcRect/>
          <a:stretch/>
        </p:blipFill>
        <p:spPr bwMode="auto">
          <a:xfrm>
            <a:off x="6794500" y="5608638"/>
            <a:ext cx="1881188" cy="1174750"/>
          </a:xfrm>
          <a:prstGeom prst="rect">
            <a:avLst/>
          </a:prstGeom>
          <a:noFill/>
          <a:ln w="9525">
            <a:solidFill>
              <a:schemeClr val="accent6">
                <a:lumMod val="50000"/>
              </a:schemeClr>
            </a:solidFill>
          </a:ln>
          <a:extLst>
            <a:ext uri="{909E8E84-426E-40DD-AFC4-6F175D3DCCD1}">
              <a14:hiddenFill xmlns:a14="http://schemas.microsoft.com/office/drawing/2010/main">
                <a:solidFill>
                  <a:srgbClr val="FFFFFF"/>
                </a:solidFill>
              </a14:hiddenFill>
            </a:ext>
          </a:extLst>
        </p:spPr>
      </p:pic>
      <p:pic>
        <p:nvPicPr>
          <p:cNvPr id="12320" name="Picture 32" descr="C:\Users\Азм\Desktop\Грамоты\02 002.jpg"/>
          <p:cNvPicPr>
            <a:picLocks noChangeAspect="1" noChangeArrowheads="1"/>
          </p:cNvPicPr>
          <p:nvPr/>
        </p:nvPicPr>
        <p:blipFill rotWithShape="1">
          <a:blip r:embed="rId14" cstate="email">
            <a:extLst>
              <a:ext uri="{28A0092B-C50C-407E-A947-70E740481C1C}">
                <a14:useLocalDpi xmlns:a14="http://schemas.microsoft.com/office/drawing/2010/main"/>
              </a:ext>
            </a:extLst>
          </a:blip>
          <a:srcRect/>
          <a:stretch/>
        </p:blipFill>
        <p:spPr bwMode="auto">
          <a:xfrm>
            <a:off x="6102350" y="3767138"/>
            <a:ext cx="1101725" cy="1703387"/>
          </a:xfrm>
          <a:prstGeom prst="rect">
            <a:avLst/>
          </a:prstGeom>
          <a:noFill/>
          <a:ln>
            <a:solidFill>
              <a:schemeClr val="accent6">
                <a:lumMod val="50000"/>
              </a:schemeClr>
            </a:solidFill>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рямоугольник 1"/>
          <p:cNvSpPr>
            <a:spLocks noChangeArrowheads="1"/>
          </p:cNvSpPr>
          <p:nvPr/>
        </p:nvSpPr>
        <p:spPr bwMode="auto">
          <a:xfrm>
            <a:off x="611188" y="188913"/>
            <a:ext cx="7993062" cy="644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ru-RU" altLang="ru-RU" b="1">
                <a:solidFill>
                  <a:srgbClr val="800000"/>
                </a:solidFill>
              </a:rPr>
              <a:t>Литература</a:t>
            </a:r>
          </a:p>
          <a:p>
            <a:pPr>
              <a:buFont typeface="Arial" charset="0"/>
              <a:buNone/>
            </a:pPr>
            <a:r>
              <a:rPr lang="ru-RU" altLang="ru-RU" sz="1600"/>
              <a:t>1</a:t>
            </a:r>
            <a:r>
              <a:rPr lang="ru-RU" altLang="ru-RU" sz="1600" b="1"/>
              <a:t>.Винокурова Н.Ф., Зулхарнаева А.В</a:t>
            </a:r>
            <a:r>
              <a:rPr lang="ru-RU" altLang="ru-RU" sz="1600"/>
              <a:t>. МЕТОДИКА РЕАЛИЗАЦИИ КОМПЕТЕНТНОСТНОГО ПОДХОДА ПРИ ИЗУЧЕНИИ ЭКОЛОГИЧЕСКОГО КРАЕВЕДЕНИЯ // Современные проблемы науки и образования. – 2018. – № 3.;</a:t>
            </a:r>
          </a:p>
          <a:p>
            <a:pPr>
              <a:buFont typeface="Arial" charset="0"/>
              <a:buNone/>
            </a:pPr>
            <a:r>
              <a:rPr lang="ru-RU" altLang="ru-RU" sz="1600"/>
              <a:t>2. </a:t>
            </a:r>
            <a:r>
              <a:rPr lang="ru-RU" altLang="ru-RU" sz="1600" b="1"/>
              <a:t>Винокурова Н.Ф., Козлова А.А., Матюшина И.С., Шумкова Ю.Ю., Соколова А.А. </a:t>
            </a:r>
            <a:r>
              <a:rPr lang="ru-RU" altLang="ru-RU" sz="1600"/>
              <a:t>ФОРМИРОВАНИЕ У УЧАЩИХСЯ 8 КЛАССА УЧЕБНО-ПОЗНАВАТЕЛЬНОЙ КОМПЕТЕНЦИИ СРЕДСТВАМИ КРАЕВЕДЧЕСКОГО ГЕОЭКОЛОГИЧЕСКОГО КРУЖКА // Современные проблемы науки и образования. – 2017. – № 6.;</a:t>
            </a:r>
          </a:p>
          <a:p>
            <a:pPr algn="just" eaLnBrk="1" hangingPunct="1">
              <a:spcBef>
                <a:spcPct val="0"/>
              </a:spcBef>
              <a:buFont typeface="Arial" charset="0"/>
              <a:buNone/>
            </a:pPr>
            <a:r>
              <a:rPr lang="ru-RU" altLang="ru-RU" sz="1600"/>
              <a:t>3.Формирование культурно-экологической среды региона : коллективная монография/ под ред. </a:t>
            </a:r>
            <a:r>
              <a:rPr lang="ru-RU" altLang="ru-RU" sz="1600" b="1"/>
              <a:t>Н.Ф.Винокуровой.- </a:t>
            </a:r>
            <a:r>
              <a:rPr lang="ru-RU" altLang="ru-RU" sz="1600"/>
              <a:t>Н.Новгород,2012.</a:t>
            </a:r>
          </a:p>
          <a:p>
            <a:pPr algn="just" eaLnBrk="1" hangingPunct="1">
              <a:spcBef>
                <a:spcPct val="0"/>
              </a:spcBef>
              <a:buFontTx/>
              <a:buNone/>
            </a:pPr>
            <a:r>
              <a:rPr lang="ru-RU" altLang="ru-RU" sz="1600"/>
              <a:t>4.Терия и методика геоэкологического образования . Учебное пособие Ч.2./ под ред. </a:t>
            </a:r>
            <a:r>
              <a:rPr lang="ru-RU" altLang="ru-RU" sz="1600" b="1"/>
              <a:t>Н.Ф.Винокуровой, Н.В.Мартилова.-</a:t>
            </a:r>
            <a:r>
              <a:rPr lang="ru-RU" altLang="ru-RU" sz="1600"/>
              <a:t>Н.Новгород,2014</a:t>
            </a:r>
          </a:p>
          <a:p>
            <a:pPr algn="just" eaLnBrk="1" hangingPunct="1">
              <a:spcBef>
                <a:spcPct val="0"/>
              </a:spcBef>
              <a:buFontTx/>
              <a:buNone/>
            </a:pPr>
            <a:r>
              <a:rPr lang="ru-RU" altLang="ru-RU" sz="1600"/>
              <a:t>5.</a:t>
            </a:r>
            <a:r>
              <a:rPr lang="ru-RU" altLang="ru-RU" sz="1600" b="1"/>
              <a:t>Николина В.В.,Винокурова Н.Ф. ,Камерилова Г.С</a:t>
            </a:r>
            <a:r>
              <a:rPr lang="ru-RU" altLang="ru-RU" sz="1600"/>
              <a:t>. и др. Нижегородская научная школа непрерывного экологического образования // Высшее образование в России.2011. </a:t>
            </a:r>
          </a:p>
          <a:p>
            <a:pPr algn="just" eaLnBrk="1" hangingPunct="1">
              <a:spcBef>
                <a:spcPct val="0"/>
              </a:spcBef>
              <a:buFontTx/>
              <a:buNone/>
            </a:pPr>
            <a:r>
              <a:rPr lang="ru-RU" altLang="ru-RU" sz="1600"/>
              <a:t>№ 7.С.46-52.</a:t>
            </a:r>
          </a:p>
          <a:p>
            <a:pPr>
              <a:buFont typeface="Arial" charset="0"/>
              <a:buNone/>
            </a:pPr>
            <a:r>
              <a:rPr lang="ru-RU" altLang="ru-RU" sz="1600"/>
              <a:t>6.</a:t>
            </a:r>
            <a:r>
              <a:rPr lang="ru-RU" altLang="ru-RU" sz="1600" b="1"/>
              <a:t>Демидова Н. Н.</a:t>
            </a:r>
            <a:r>
              <a:rPr lang="ru-RU" altLang="ru-RU" sz="1600"/>
              <a:t> Формирование геоэкологической культуры учащихся в школьном географическом образовании: монография: [науч. изд.] / Н. Н. Демидова; Нижегор. гос. пед. ун-т [и др.]. — Н. Новгород: НГПУ, 2011. — 127 с.</a:t>
            </a:r>
          </a:p>
          <a:p>
            <a:pPr>
              <a:buFont typeface="Arial" charset="0"/>
              <a:buNone/>
            </a:pPr>
            <a:r>
              <a:rPr lang="ru-RU" altLang="ru-RU" sz="1600"/>
              <a:t>7. Изучение</a:t>
            </a:r>
            <a:r>
              <a:rPr lang="ru-RU" altLang="ru-RU" sz="1600" b="1"/>
              <a:t> </a:t>
            </a:r>
            <a:r>
              <a:rPr lang="ru-RU" altLang="ru-RU" sz="1600"/>
              <a:t>экологического краеведения в школах Нижегородской области: концепция и учебные программы: [науч. изд.] / [Н. Ф. Винокурова и др.]; Нижегор. гос. пед. ун-т [и др.; под ред. </a:t>
            </a:r>
            <a:r>
              <a:rPr lang="ru-RU" altLang="ru-RU" sz="1600" b="1"/>
              <a:t>Н.Ф. Винокуровой, Н. Н. Демидовой]. </a:t>
            </a:r>
            <a:r>
              <a:rPr lang="ru-RU" altLang="ru-RU" sz="1600"/>
              <a:t>— Н. Новгород: НГПУ, 2010. — 229 с.</a:t>
            </a:r>
          </a:p>
          <a:p>
            <a:pPr algn="just" eaLnBrk="1" hangingPunct="1">
              <a:spcBef>
                <a:spcPct val="0"/>
              </a:spcBef>
              <a:buFontTx/>
              <a:buNone/>
            </a:pPr>
            <a:r>
              <a:rPr lang="ru-RU" altLang="ru-RU" sz="1600"/>
              <a:t>8. </a:t>
            </a:r>
            <a:r>
              <a:rPr lang="ru-RU" altLang="ru-RU" sz="1600" b="1"/>
              <a:t>Мамедов</a:t>
            </a:r>
            <a:r>
              <a:rPr lang="ru-RU" altLang="ru-RU" sz="1600"/>
              <a:t> Н.М. КУЛЬТУРА, </a:t>
            </a:r>
            <a:r>
              <a:rPr lang="ru-RU" altLang="ru-RU" sz="1600" b="1"/>
              <a:t>ЭКОЛОГИЯ</a:t>
            </a:r>
            <a:r>
              <a:rPr lang="ru-RU" altLang="ru-RU" sz="1600"/>
              <a:t>, ОБРАЗОВАНИЕ Москва, РЭФИА, 1996. </a:t>
            </a:r>
          </a:p>
          <a:p>
            <a:pPr algn="just" eaLnBrk="1" hangingPunct="1">
              <a:spcBef>
                <a:spcPct val="0"/>
              </a:spcBef>
              <a:buFontTx/>
              <a:buNone/>
            </a:pPr>
            <a:endParaRPr lang="ru-RU" altLang="ru-RU"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Азм\Desktop\Мои грамоты\15 001.jpg"/>
          <p:cNvPicPr/>
          <p:nvPr/>
        </p:nvPicPr>
        <p:blipFill rotWithShape="1">
          <a:blip r:embed="rId2" cstate="email">
            <a:extLst>
              <a:ext uri="{28A0092B-C50C-407E-A947-70E740481C1C}">
                <a14:useLocalDpi xmlns:a14="http://schemas.microsoft.com/office/drawing/2010/main"/>
              </a:ext>
            </a:extLst>
          </a:blip>
          <a:srcRect/>
          <a:stretch/>
        </p:blipFill>
        <p:spPr bwMode="auto">
          <a:xfrm>
            <a:off x="4067175" y="950913"/>
            <a:ext cx="2868613" cy="1635125"/>
          </a:xfrm>
          <a:prstGeom prst="rect">
            <a:avLst/>
          </a:prstGeom>
          <a:noFill/>
          <a:ln w="9525">
            <a:solidFill>
              <a:schemeClr val="accent6">
                <a:lumMod val="50000"/>
              </a:schemeClr>
            </a:solidFill>
          </a:ln>
          <a:extLst>
            <a:ext uri="{53640926-AAD7-44D8-BBD7-CCE9431645EC}">
              <a14:shadowObscured xmlns:a14="http://schemas.microsoft.com/office/drawing/2010/main"/>
            </a:ext>
          </a:extLst>
        </p:spPr>
      </p:pic>
      <p:pic>
        <p:nvPicPr>
          <p:cNvPr id="3" name="Рисунок 2" descr="C:\Users\Азм\Desktop\Мои грамоты\16 001.jpg"/>
          <p:cNvPicPr/>
          <p:nvPr/>
        </p:nvPicPr>
        <p:blipFill rotWithShape="1">
          <a:blip r:embed="rId3" cstate="email">
            <a:extLst>
              <a:ext uri="{28A0092B-C50C-407E-A947-70E740481C1C}">
                <a14:useLocalDpi xmlns:a14="http://schemas.microsoft.com/office/drawing/2010/main"/>
              </a:ext>
            </a:extLst>
          </a:blip>
          <a:srcRect/>
          <a:stretch/>
        </p:blipFill>
        <p:spPr bwMode="auto">
          <a:xfrm>
            <a:off x="271463" y="873125"/>
            <a:ext cx="2792412" cy="1655763"/>
          </a:xfrm>
          <a:prstGeom prst="rect">
            <a:avLst/>
          </a:prstGeom>
          <a:noFill/>
          <a:ln w="9525">
            <a:solidFill>
              <a:schemeClr val="accent6">
                <a:lumMod val="50000"/>
              </a:schemeClr>
            </a:solidFill>
          </a:ln>
          <a:extLst>
            <a:ext uri="{53640926-AAD7-44D8-BBD7-CCE9431645EC}">
              <a14:shadowObscured xmlns:a14="http://schemas.microsoft.com/office/drawing/2010/main"/>
            </a:ext>
          </a:extLst>
        </p:spPr>
      </p:pic>
      <p:pic>
        <p:nvPicPr>
          <p:cNvPr id="31746" name="Picture 2" descr="C:\Users\Азм\Desktop\педагогическая конференция онлайн.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348038" y="5338763"/>
            <a:ext cx="1779587" cy="1260475"/>
          </a:xfrm>
          <a:prstGeom prst="rect">
            <a:avLst/>
          </a:prstGeom>
          <a:noFill/>
          <a:ln w="9525">
            <a:solidFill>
              <a:schemeClr val="accent6">
                <a:lumMod val="50000"/>
              </a:schemeClr>
            </a:solidFill>
          </a:ln>
          <a:extLst>
            <a:ext uri="{909E8E84-426E-40DD-AFC4-6F175D3DCCD1}">
              <a14:hiddenFill xmlns:a14="http://schemas.microsoft.com/office/drawing/2010/main">
                <a:solidFill>
                  <a:srgbClr val="FFFFFF"/>
                </a:solidFill>
              </a14:hiddenFill>
            </a:ext>
          </a:extLst>
        </p:spPr>
      </p:pic>
      <p:pic>
        <p:nvPicPr>
          <p:cNvPr id="5" name="Рисунок 4" descr="C:\Users\Азм\Desktop\Мои грамоты\012 001.jpg"/>
          <p:cNvPicPr/>
          <p:nvPr/>
        </p:nvPicPr>
        <p:blipFill rotWithShape="1">
          <a:blip r:embed="rId5" cstate="email">
            <a:extLst>
              <a:ext uri="{28A0092B-C50C-407E-A947-70E740481C1C}">
                <a14:useLocalDpi xmlns:a14="http://schemas.microsoft.com/office/drawing/2010/main"/>
              </a:ext>
            </a:extLst>
          </a:blip>
          <a:srcRect/>
          <a:stretch/>
        </p:blipFill>
        <p:spPr bwMode="auto">
          <a:xfrm>
            <a:off x="7532688" y="2587625"/>
            <a:ext cx="1463675" cy="1941513"/>
          </a:xfrm>
          <a:prstGeom prst="rect">
            <a:avLst/>
          </a:prstGeom>
          <a:noFill/>
          <a:ln>
            <a:solidFill>
              <a:schemeClr val="accent6">
                <a:lumMod val="50000"/>
              </a:schemeClr>
            </a:solidFill>
          </a:ln>
          <a:extLst>
            <a:ext uri="{53640926-AAD7-44D8-BBD7-CCE9431645EC}">
              <a14:shadowObscured xmlns:a14="http://schemas.microsoft.com/office/drawing/2010/main"/>
            </a:ext>
          </a:extLst>
        </p:spPr>
      </p:pic>
      <p:pic>
        <p:nvPicPr>
          <p:cNvPr id="31747" name="Picture 3" descr="C:\Users\Азм\Desktop\Мои грамоты\18 001.jpg"/>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7621588" y="4718050"/>
            <a:ext cx="1430337" cy="2024063"/>
          </a:xfrm>
          <a:prstGeom prst="rect">
            <a:avLst/>
          </a:prstGeom>
          <a:noFill/>
          <a:ln>
            <a:solidFill>
              <a:schemeClr val="accent6">
                <a:lumMod val="50000"/>
              </a:schemeClr>
            </a:solidFill>
          </a:ln>
          <a:extLst>
            <a:ext uri="{909E8E84-426E-40DD-AFC4-6F175D3DCCD1}">
              <a14:hiddenFill xmlns:a14="http://schemas.microsoft.com/office/drawing/2010/main">
                <a:solidFill>
                  <a:srgbClr val="FFFFFF"/>
                </a:solidFill>
              </a14:hiddenFill>
            </a:ext>
          </a:extLst>
        </p:spPr>
      </p:pic>
      <p:pic>
        <p:nvPicPr>
          <p:cNvPr id="31748" name="Picture 4" descr="C:\Users\Азм\Desktop\Мои грамоты\17 001.jpg"/>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5962650" y="4984750"/>
            <a:ext cx="1289050" cy="1816100"/>
          </a:xfrm>
          <a:prstGeom prst="rect">
            <a:avLst/>
          </a:prstGeom>
          <a:noFill/>
          <a:ln>
            <a:solidFill>
              <a:schemeClr val="accent6">
                <a:lumMod val="50000"/>
              </a:schemeClr>
            </a:solidFill>
          </a:ln>
          <a:extLst>
            <a:ext uri="{909E8E84-426E-40DD-AFC4-6F175D3DCCD1}">
              <a14:hiddenFill xmlns:a14="http://schemas.microsoft.com/office/drawing/2010/main">
                <a:solidFill>
                  <a:srgbClr val="FFFFFF"/>
                </a:solidFill>
              </a14:hiddenFill>
            </a:ext>
          </a:extLst>
        </p:spPr>
      </p:pic>
      <p:pic>
        <p:nvPicPr>
          <p:cNvPr id="31749" name="Picture 5" descr="C:\Users\Азм\Desktop\Свидетельство проекта infourok.ru №1072539.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7532688" y="385763"/>
            <a:ext cx="1463675" cy="2071687"/>
          </a:xfrm>
          <a:prstGeom prst="rect">
            <a:avLst/>
          </a:prstGeom>
          <a:noFill/>
          <a:ln>
            <a:solidFill>
              <a:schemeClr val="accent6">
                <a:lumMod val="50000"/>
              </a:schemeClr>
            </a:solidFill>
          </a:ln>
          <a:extLst>
            <a:ext uri="{909E8E84-426E-40DD-AFC4-6F175D3DCCD1}">
              <a14:hiddenFill xmlns:a14="http://schemas.microsoft.com/office/drawing/2010/main">
                <a:solidFill>
                  <a:srgbClr val="FFFFFF"/>
                </a:solidFill>
              </a14:hiddenFill>
            </a:ext>
          </a:extLst>
        </p:spPr>
      </p:pic>
      <p:pic>
        <p:nvPicPr>
          <p:cNvPr id="9" name="Рисунок 8"/>
          <p:cNvPicPr/>
          <p:nvPr/>
        </p:nvPicPr>
        <p:blipFill>
          <a:blip r:embed="rId9" cstate="email">
            <a:extLst>
              <a:ext uri="{28A0092B-C50C-407E-A947-70E740481C1C}">
                <a14:useLocalDpi xmlns:a14="http://schemas.microsoft.com/office/drawing/2010/main"/>
              </a:ext>
            </a:extLst>
          </a:blip>
          <a:stretch>
            <a:fillRect/>
          </a:stretch>
        </p:blipFill>
        <p:spPr>
          <a:xfrm>
            <a:off x="271463" y="4108450"/>
            <a:ext cx="2792412" cy="1936750"/>
          </a:xfrm>
          <a:prstGeom prst="rect">
            <a:avLst/>
          </a:prstGeom>
          <a:ln w="9525">
            <a:solidFill>
              <a:schemeClr val="accent6">
                <a:lumMod val="50000"/>
              </a:schemeClr>
            </a:solidFill>
          </a:ln>
        </p:spPr>
      </p:pic>
      <p:sp>
        <p:nvSpPr>
          <p:cNvPr id="16394" name="TextBox 3"/>
          <p:cNvSpPr txBox="1">
            <a:spLocks noChangeArrowheads="1"/>
          </p:cNvSpPr>
          <p:nvPr/>
        </p:nvSpPr>
        <p:spPr bwMode="auto">
          <a:xfrm>
            <a:off x="-252413" y="3095625"/>
            <a:ext cx="3600451"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ru-RU" altLang="ru-RU" sz="2400" b="1"/>
              <a:t>Школа цифрового века</a:t>
            </a:r>
          </a:p>
          <a:p>
            <a:pPr algn="ctr" eaLnBrk="1" hangingPunct="1">
              <a:spcBef>
                <a:spcPct val="0"/>
              </a:spcBef>
              <a:buFontTx/>
              <a:buNone/>
            </a:pPr>
            <a:r>
              <a:rPr lang="ru-RU" altLang="ru-RU" sz="2400" b="1"/>
              <a:t> 1 сентября</a:t>
            </a:r>
          </a:p>
        </p:txBody>
      </p:sp>
      <p:sp>
        <p:nvSpPr>
          <p:cNvPr id="16395" name="TextBox 6"/>
          <p:cNvSpPr txBox="1">
            <a:spLocks noChangeArrowheads="1"/>
          </p:cNvSpPr>
          <p:nvPr/>
        </p:nvSpPr>
        <p:spPr bwMode="auto">
          <a:xfrm>
            <a:off x="55563" y="155575"/>
            <a:ext cx="43005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ru-RU" altLang="ru-RU" sz="2400" b="1">
                <a:solidFill>
                  <a:srgbClr val="2C1502"/>
                </a:solidFill>
              </a:rPr>
              <a:t>Личный сайт Горячевой Л.П</a:t>
            </a:r>
            <a:r>
              <a:rPr lang="ru-RU" altLang="ru-RU" sz="1800"/>
              <a:t>.</a:t>
            </a:r>
          </a:p>
        </p:txBody>
      </p:sp>
      <p:sp>
        <p:nvSpPr>
          <p:cNvPr id="16396" name="TextBox 7"/>
          <p:cNvSpPr txBox="1">
            <a:spLocks noChangeArrowheads="1"/>
          </p:cNvSpPr>
          <p:nvPr/>
        </p:nvSpPr>
        <p:spPr bwMode="auto">
          <a:xfrm>
            <a:off x="3914775" y="155575"/>
            <a:ext cx="36004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ru-RU" altLang="ru-RU" sz="2000" b="1"/>
              <a:t>Сетевые образовательные сообщества «Открытый класс»</a:t>
            </a:r>
          </a:p>
        </p:txBody>
      </p:sp>
      <p:pic>
        <p:nvPicPr>
          <p:cNvPr id="15" name="Рисунок 14"/>
          <p:cNvPicPr/>
          <p:nvPr/>
        </p:nvPicPr>
        <p:blipFill>
          <a:blip r:embed="rId10" cstate="email">
            <a:extLst>
              <a:ext uri="{28A0092B-C50C-407E-A947-70E740481C1C}">
                <a14:useLocalDpi xmlns:a14="http://schemas.microsoft.com/office/drawing/2010/main"/>
              </a:ext>
            </a:extLst>
          </a:blip>
          <a:stretch>
            <a:fillRect/>
          </a:stretch>
        </p:blipFill>
        <p:spPr>
          <a:xfrm>
            <a:off x="4003675" y="3309938"/>
            <a:ext cx="2593975" cy="1597025"/>
          </a:xfrm>
          <a:prstGeom prst="rect">
            <a:avLst/>
          </a:prstGeom>
          <a:ln w="9525">
            <a:solidFill>
              <a:schemeClr val="accent6">
                <a:lumMod val="50000"/>
              </a:schemeClr>
            </a:solidFill>
          </a:ln>
        </p:spPr>
      </p:pic>
      <p:sp>
        <p:nvSpPr>
          <p:cNvPr id="16398" name="TextBox 9"/>
          <p:cNvSpPr txBox="1">
            <a:spLocks noChangeArrowheads="1"/>
          </p:cNvSpPr>
          <p:nvPr/>
        </p:nvSpPr>
        <p:spPr bwMode="auto">
          <a:xfrm>
            <a:off x="3948113" y="2752725"/>
            <a:ext cx="301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ru-RU" altLang="ru-RU" sz="2000" b="1"/>
              <a:t>Сайт «ЭКОКЛАСС»</a:t>
            </a:r>
          </a:p>
        </p:txBody>
      </p:sp>
      <p:sp>
        <p:nvSpPr>
          <p:cNvPr id="4" name="Управляющая кнопка: домой 3">
            <a:hlinkClick r:id="rId11" action="ppaction://hlinksldjump" highlightClick="1"/>
          </p:cNvPr>
          <p:cNvSpPr/>
          <p:nvPr/>
        </p:nvSpPr>
        <p:spPr>
          <a:xfrm>
            <a:off x="179388" y="6237288"/>
            <a:ext cx="1008062" cy="56356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397875757"/>
              </p:ext>
            </p:extLst>
          </p:nvPr>
        </p:nvGraphicFramePr>
        <p:xfrm>
          <a:off x="358775" y="522288"/>
          <a:ext cx="8229600" cy="6275386"/>
        </p:xfrm>
        <a:graphic>
          <a:graphicData uri="http://schemas.openxmlformats.org/drawingml/2006/table">
            <a:tbl>
              <a:tblPr firstRow="1" firstCol="1" bandRow="1"/>
              <a:tblGrid>
                <a:gridCol w="1162472">
                  <a:extLst>
                    <a:ext uri="{9D8B030D-6E8A-4147-A177-3AD203B41FA5}">
                      <a16:colId xmlns:a16="http://schemas.microsoft.com/office/drawing/2014/main" val="20000"/>
                    </a:ext>
                  </a:extLst>
                </a:gridCol>
                <a:gridCol w="4274865">
                  <a:extLst>
                    <a:ext uri="{9D8B030D-6E8A-4147-A177-3AD203B41FA5}">
                      <a16:colId xmlns:a16="http://schemas.microsoft.com/office/drawing/2014/main" val="20001"/>
                    </a:ext>
                  </a:extLst>
                </a:gridCol>
                <a:gridCol w="2792263">
                  <a:extLst>
                    <a:ext uri="{9D8B030D-6E8A-4147-A177-3AD203B41FA5}">
                      <a16:colId xmlns:a16="http://schemas.microsoft.com/office/drawing/2014/main" val="20002"/>
                    </a:ext>
                  </a:extLst>
                </a:gridCol>
              </a:tblGrid>
              <a:tr h="386480">
                <a:tc>
                  <a:txBody>
                    <a:bodyPr/>
                    <a:lstStyle/>
                    <a:p>
                      <a:pPr>
                        <a:lnSpc>
                          <a:spcPct val="115000"/>
                        </a:lnSpc>
                        <a:spcAft>
                          <a:spcPts val="0"/>
                        </a:spcAft>
                      </a:pPr>
                      <a:r>
                        <a:rPr lang="ru-RU" sz="1800" dirty="0" err="1">
                          <a:solidFill>
                            <a:srgbClr val="2C1502"/>
                          </a:solidFill>
                          <a:effectLst/>
                          <a:latin typeface="Times New Roman"/>
                          <a:ea typeface="Calibri"/>
                          <a:cs typeface="Times New Roman"/>
                        </a:rPr>
                        <a:t>Уч.года</a:t>
                      </a:r>
                      <a:endParaRPr lang="ru-RU" sz="18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800" dirty="0">
                          <a:solidFill>
                            <a:srgbClr val="2C1502"/>
                          </a:solidFill>
                          <a:effectLst/>
                          <a:latin typeface="Times New Roman"/>
                          <a:ea typeface="Calibri"/>
                          <a:cs typeface="Times New Roman"/>
                        </a:rPr>
                        <a:t>Тема исследовательской работы</a:t>
                      </a:r>
                      <a:endParaRPr lang="ru-RU" sz="18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800" dirty="0">
                          <a:solidFill>
                            <a:srgbClr val="2C1502"/>
                          </a:solidFill>
                          <a:effectLst/>
                          <a:latin typeface="Times New Roman"/>
                          <a:ea typeface="Calibri"/>
                          <a:cs typeface="Times New Roman"/>
                        </a:rPr>
                        <a:t>Результат</a:t>
                      </a:r>
                      <a:endParaRPr lang="ru-RU" sz="18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841272">
                <a:tc>
                  <a:txBody>
                    <a:bodyPr/>
                    <a:lstStyle/>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2015-2016</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a:t>
                      </a:r>
                      <a:r>
                        <a:rPr lang="ru-RU" sz="1600" dirty="0" err="1">
                          <a:solidFill>
                            <a:srgbClr val="2C1502"/>
                          </a:solidFill>
                          <a:effectLst/>
                          <a:latin typeface="Times New Roman"/>
                          <a:ea typeface="Calibri"/>
                          <a:cs typeface="Times New Roman"/>
                        </a:rPr>
                        <a:t>Особоохраняемые</a:t>
                      </a:r>
                      <a:r>
                        <a:rPr lang="ru-RU" sz="1600" dirty="0">
                          <a:solidFill>
                            <a:srgbClr val="2C1502"/>
                          </a:solidFill>
                          <a:effectLst/>
                          <a:latin typeface="Times New Roman"/>
                          <a:ea typeface="Calibri"/>
                          <a:cs typeface="Times New Roman"/>
                        </a:rPr>
                        <a:t> природные территории </a:t>
                      </a:r>
                      <a:r>
                        <a:rPr lang="ru-RU" sz="1600" dirty="0" err="1">
                          <a:solidFill>
                            <a:srgbClr val="2C1502"/>
                          </a:solidFill>
                          <a:effectLst/>
                          <a:latin typeface="Times New Roman"/>
                          <a:ea typeface="Calibri"/>
                          <a:cs typeface="Times New Roman"/>
                        </a:rPr>
                        <a:t>г.о.Семёновский</a:t>
                      </a:r>
                      <a:r>
                        <a:rPr lang="ru-RU" sz="1600" dirty="0">
                          <a:solidFill>
                            <a:srgbClr val="2C1502"/>
                          </a:solidFill>
                          <a:effectLst/>
                          <a:latin typeface="Times New Roman"/>
                          <a:ea typeface="Calibri"/>
                          <a:cs typeface="Times New Roman"/>
                        </a:rPr>
                        <a:t>. Громова Анастасия, 9 класс</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1 место в окружной научно- практической конференции «Ступень в будущее»</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841272">
                <a:tc rowSpan="3">
                  <a:txBody>
                    <a:bodyPr/>
                    <a:lstStyle/>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2016-2017</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«Вклад школьников разных поколений в природоохранную деятельность </a:t>
                      </a:r>
                      <a:r>
                        <a:rPr lang="ru-RU" sz="1600" dirty="0" err="1">
                          <a:solidFill>
                            <a:srgbClr val="2C1502"/>
                          </a:solidFill>
                          <a:effectLst/>
                          <a:latin typeface="Times New Roman"/>
                          <a:ea typeface="Calibri"/>
                          <a:cs typeface="Times New Roman"/>
                        </a:rPr>
                        <a:t>г.о.Семёновский</a:t>
                      </a:r>
                      <a:r>
                        <a:rPr lang="ru-RU" sz="1600" dirty="0">
                          <a:solidFill>
                            <a:srgbClr val="2C1502"/>
                          </a:solidFill>
                          <a:effectLst/>
                          <a:latin typeface="Times New Roman"/>
                          <a:ea typeface="Calibri"/>
                          <a:cs typeface="Times New Roman"/>
                        </a:rPr>
                        <a:t>, Пронина Александра, 10 </a:t>
                      </a:r>
                      <a:r>
                        <a:rPr lang="ru-RU" sz="1600" dirty="0" err="1">
                          <a:solidFill>
                            <a:srgbClr val="2C1502"/>
                          </a:solidFill>
                          <a:effectLst/>
                          <a:latin typeface="Times New Roman"/>
                          <a:ea typeface="Calibri"/>
                          <a:cs typeface="Times New Roman"/>
                        </a:rPr>
                        <a:t>кл</a:t>
                      </a:r>
                      <a:r>
                        <a:rPr lang="ru-RU" sz="1600" dirty="0">
                          <a:solidFill>
                            <a:srgbClr val="2C1502"/>
                          </a:solidFill>
                          <a:effectLst/>
                          <a:latin typeface="Times New Roman"/>
                          <a:ea typeface="Calibri"/>
                          <a:cs typeface="Times New Roman"/>
                        </a:rPr>
                        <a:t>.</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1 место в окружной научно- практической конференции «Ступень в будущее»</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1682545">
                <a:tc vMerge="1">
                  <a:txBody>
                    <a:bodyPr/>
                    <a:lstStyle/>
                    <a:p>
                      <a:endParaRPr lang="ru-RU"/>
                    </a:p>
                  </a:txBody>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«На страже воды круглый год», Сорина Алина, 10 класс</a:t>
                      </a:r>
                    </a:p>
                    <a:p>
                      <a:pPr>
                        <a:lnSpc>
                          <a:spcPct val="115000"/>
                        </a:lnSpc>
                        <a:spcAft>
                          <a:spcPts val="0"/>
                        </a:spcAft>
                      </a:pP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Лауреат </a:t>
                      </a:r>
                      <a:r>
                        <a:rPr lang="en-US" sz="1600" dirty="0">
                          <a:solidFill>
                            <a:srgbClr val="2C1502"/>
                          </a:solidFill>
                          <a:effectLst/>
                          <a:latin typeface="Times New Roman"/>
                          <a:ea typeface="Calibri"/>
                          <a:cs typeface="Times New Roman"/>
                        </a:rPr>
                        <a:t>VII</a:t>
                      </a:r>
                      <a:r>
                        <a:rPr lang="ru-RU" sz="1600" dirty="0">
                          <a:solidFill>
                            <a:srgbClr val="2C1502"/>
                          </a:solidFill>
                          <a:effectLst/>
                          <a:latin typeface="Times New Roman"/>
                          <a:ea typeface="Calibri"/>
                          <a:cs typeface="Times New Roman"/>
                        </a:rPr>
                        <a:t> очно- заочной областной научно- практической конференции «Человек и окружающая среда»</a:t>
                      </a:r>
                    </a:p>
                    <a:p>
                      <a:pPr>
                        <a:lnSpc>
                          <a:spcPct val="115000"/>
                        </a:lnSpc>
                        <a:spcAft>
                          <a:spcPts val="0"/>
                        </a:spcAft>
                      </a:pP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1682545">
                <a:tc vMerge="1">
                  <a:txBody>
                    <a:bodyPr/>
                    <a:lstStyle/>
                    <a:p>
                      <a:endParaRPr lang="ru-RU"/>
                    </a:p>
                  </a:txBody>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«Птица года- </a:t>
                      </a:r>
                      <a:r>
                        <a:rPr lang="ru-RU" sz="1600" dirty="0" err="1">
                          <a:solidFill>
                            <a:srgbClr val="2C1502"/>
                          </a:solidFill>
                          <a:effectLst/>
                          <a:latin typeface="Times New Roman"/>
                          <a:ea typeface="Calibri"/>
                          <a:cs typeface="Times New Roman"/>
                        </a:rPr>
                        <a:t>Буроголовая</a:t>
                      </a:r>
                      <a:r>
                        <a:rPr lang="ru-RU" sz="1600" dirty="0">
                          <a:solidFill>
                            <a:srgbClr val="2C1502"/>
                          </a:solidFill>
                          <a:effectLst/>
                          <a:latin typeface="Times New Roman"/>
                          <a:ea typeface="Calibri"/>
                          <a:cs typeface="Times New Roman"/>
                        </a:rPr>
                        <a:t> гаичка», </a:t>
                      </a:r>
                    </a:p>
                    <a:p>
                      <a:pPr>
                        <a:lnSpc>
                          <a:spcPct val="115000"/>
                        </a:lnSpc>
                        <a:spcAft>
                          <a:spcPts val="0"/>
                        </a:spcAft>
                      </a:pPr>
                      <a:r>
                        <a:rPr lang="ru-RU" sz="1600" dirty="0">
                          <a:solidFill>
                            <a:srgbClr val="2C1502"/>
                          </a:solidFill>
                          <a:effectLst/>
                          <a:latin typeface="Times New Roman"/>
                          <a:ea typeface="Calibri"/>
                          <a:cs typeface="Times New Roman"/>
                        </a:rPr>
                        <a:t>Рыжова Алина, 10 класс</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Диплом 3 степени в  </a:t>
                      </a:r>
                      <a:r>
                        <a:rPr lang="en-US" sz="1600" dirty="0">
                          <a:solidFill>
                            <a:srgbClr val="2C1502"/>
                          </a:solidFill>
                          <a:effectLst/>
                          <a:latin typeface="Times New Roman"/>
                          <a:ea typeface="Calibri"/>
                          <a:cs typeface="Times New Roman"/>
                        </a:rPr>
                        <a:t>VII</a:t>
                      </a:r>
                      <a:r>
                        <a:rPr lang="ru-RU" sz="1600" dirty="0">
                          <a:solidFill>
                            <a:srgbClr val="2C1502"/>
                          </a:solidFill>
                          <a:effectLst/>
                          <a:latin typeface="Times New Roman"/>
                          <a:ea typeface="Calibri"/>
                          <a:cs typeface="Times New Roman"/>
                        </a:rPr>
                        <a:t> очно- заочной областной научно- практической конференции «Человек и окружающая среда»</a:t>
                      </a:r>
                    </a:p>
                    <a:p>
                      <a:pPr>
                        <a:lnSpc>
                          <a:spcPct val="115000"/>
                        </a:lnSpc>
                        <a:spcAft>
                          <a:spcPts val="0"/>
                        </a:spcAft>
                      </a:pP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841272">
                <a:tc>
                  <a:txBody>
                    <a:bodyPr/>
                    <a:lstStyle/>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2017-2018</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«Река </a:t>
                      </a:r>
                      <a:r>
                        <a:rPr lang="ru-RU" sz="1600" dirty="0" err="1">
                          <a:solidFill>
                            <a:srgbClr val="2C1502"/>
                          </a:solidFill>
                          <a:effectLst/>
                          <a:latin typeface="Times New Roman"/>
                          <a:ea typeface="Calibri"/>
                          <a:cs typeface="Times New Roman"/>
                        </a:rPr>
                        <a:t>Санохта</a:t>
                      </a:r>
                      <a:r>
                        <a:rPr lang="ru-RU" sz="1600" dirty="0">
                          <a:solidFill>
                            <a:srgbClr val="2C1502"/>
                          </a:solidFill>
                          <a:effectLst/>
                          <a:latin typeface="Times New Roman"/>
                          <a:ea typeface="Calibri"/>
                          <a:cs typeface="Times New Roman"/>
                        </a:rPr>
                        <a:t>, экологические проблемы и пути их решения», </a:t>
                      </a:r>
                      <a:r>
                        <a:rPr lang="ru-RU" sz="1600" dirty="0" err="1">
                          <a:solidFill>
                            <a:srgbClr val="2C1502"/>
                          </a:solidFill>
                          <a:effectLst/>
                          <a:latin typeface="Times New Roman"/>
                          <a:ea typeface="Calibri"/>
                          <a:cs typeface="Times New Roman"/>
                        </a:rPr>
                        <a:t>молькова</a:t>
                      </a:r>
                      <a:r>
                        <a:rPr lang="ru-RU" sz="1600" dirty="0">
                          <a:solidFill>
                            <a:srgbClr val="2C1502"/>
                          </a:solidFill>
                          <a:effectLst/>
                          <a:latin typeface="Times New Roman"/>
                          <a:ea typeface="Calibri"/>
                          <a:cs typeface="Times New Roman"/>
                        </a:rPr>
                        <a:t> Татьяна, 5 класс</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2 место в окружной научно- практической конференции «Ступень в будущее»</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5"/>
                  </a:ext>
                </a:extLst>
              </a:tr>
            </a:tbl>
          </a:graphicData>
        </a:graphic>
      </p:graphicFrame>
      <p:sp>
        <p:nvSpPr>
          <p:cNvPr id="17438" name="Rectangle 2"/>
          <p:cNvSpPr>
            <a:spLocks noChangeArrowheads="1"/>
          </p:cNvSpPr>
          <p:nvPr/>
        </p:nvSpPr>
        <p:spPr bwMode="auto">
          <a:xfrm>
            <a:off x="2070100" y="55563"/>
            <a:ext cx="480695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ru-RU" altLang="ru-RU" sz="1800" b="1">
                <a:latin typeface="Times New Roman" pitchFamily="18" charset="0"/>
                <a:cs typeface="Calibri" pitchFamily="34" charset="0"/>
              </a:rPr>
              <a:t>Научно- исследовательская деятельность</a:t>
            </a:r>
            <a:r>
              <a:rPr lang="ru-RU" altLang="ru-RU" sz="1800" b="1">
                <a:solidFill>
                  <a:srgbClr val="984807"/>
                </a:solidFill>
                <a:latin typeface="Times New Roman" pitchFamily="18" charset="0"/>
                <a:cs typeface="Calibri" pitchFamily="34" charset="0"/>
              </a:rPr>
              <a:t>.</a:t>
            </a:r>
            <a:endParaRPr lang="ru-RU" altLang="ru-RU" sz="1800" b="1">
              <a:solidFill>
                <a:srgbClr val="984807"/>
              </a:solidFill>
            </a:endParaRPr>
          </a:p>
          <a:p>
            <a:pPr>
              <a:spcBef>
                <a:spcPct val="0"/>
              </a:spcBef>
              <a:buFontTx/>
              <a:buNone/>
            </a:pPr>
            <a:endParaRPr lang="ru-RU" altLang="ru-RU" sz="1800" b="1"/>
          </a:p>
        </p:txBody>
      </p:sp>
      <p:pic>
        <p:nvPicPr>
          <p:cNvPr id="32771" name="Picture 3" descr="C:\Users\Азм\Desktop\100_3858.JPG"/>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3487738" y="3078163"/>
            <a:ext cx="2220912" cy="1041400"/>
          </a:xfrm>
          <a:prstGeom prst="rect">
            <a:avLst/>
          </a:prstGeom>
          <a:noFill/>
          <a:ln w="9525">
            <a:solidFill>
              <a:schemeClr val="accent6">
                <a:lumMod val="50000"/>
              </a:schemeClr>
            </a:solidFill>
          </a:ln>
          <a:extLst>
            <a:ext uri="{909E8E84-426E-40DD-AFC4-6F175D3DCCD1}">
              <a14:hiddenFill xmlns:a14="http://schemas.microsoft.com/office/drawing/2010/main">
                <a:solidFill>
                  <a:srgbClr val="FFFFFF"/>
                </a:solidFill>
              </a14:hiddenFill>
            </a:ext>
          </a:extLst>
        </p:spPr>
      </p:pic>
      <p:pic>
        <p:nvPicPr>
          <p:cNvPr id="32772" name="Picture 4" descr="C:\Users\Азм\Desktop\100_386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884363" y="3117850"/>
            <a:ext cx="1393825" cy="1046163"/>
          </a:xfrm>
          <a:prstGeom prst="rect">
            <a:avLst/>
          </a:prstGeom>
          <a:noFill/>
          <a:ln w="9525">
            <a:solidFill>
              <a:schemeClr val="accent6">
                <a:lumMod val="50000"/>
              </a:schemeClr>
            </a:solidFill>
          </a:ln>
          <a:extLst>
            <a:ext uri="{909E8E84-426E-40DD-AFC4-6F175D3DCCD1}">
              <a14:hiddenFill xmlns:a14="http://schemas.microsoft.com/office/drawing/2010/main">
                <a:solidFill>
                  <a:srgbClr val="FFFFFF"/>
                </a:solidFill>
              </a14:hiddenFill>
            </a:ext>
          </a:extLst>
        </p:spPr>
      </p:pic>
      <p:pic>
        <p:nvPicPr>
          <p:cNvPr id="32773" name="Picture 5" descr="C:\Users\Азм\Desktop\100_3862.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979613" y="4854575"/>
            <a:ext cx="1298575" cy="974725"/>
          </a:xfrm>
          <a:prstGeom prst="rect">
            <a:avLst/>
          </a:prstGeom>
          <a:noFill/>
          <a:ln w="9525">
            <a:solidFill>
              <a:schemeClr val="accent6">
                <a:lumMod val="50000"/>
              </a:schemeClr>
            </a:solidFill>
          </a:ln>
          <a:extLst>
            <a:ext uri="{909E8E84-426E-40DD-AFC4-6F175D3DCCD1}">
              <a14:hiddenFill xmlns:a14="http://schemas.microsoft.com/office/drawing/2010/main">
                <a:solidFill>
                  <a:srgbClr val="FFFFFF"/>
                </a:solidFill>
              </a14:hiddenFill>
            </a:ext>
          </a:extLst>
        </p:spPr>
      </p:pic>
      <p:pic>
        <p:nvPicPr>
          <p:cNvPr id="9" name="Рисунок 8" descr="C:\Users\PC\Desktop\100_3702.JPG"/>
          <p:cNvPicPr/>
          <p:nvPr/>
        </p:nvPicPr>
        <p:blipFill rotWithShape="1">
          <a:blip r:embed="rId5" cstate="email">
            <a:extLst>
              <a:ext uri="{28A0092B-C50C-407E-A947-70E740481C1C}">
                <a14:useLocalDpi xmlns:a14="http://schemas.microsoft.com/office/drawing/2010/main"/>
              </a:ext>
            </a:extLst>
          </a:blip>
          <a:srcRect/>
          <a:stretch/>
        </p:blipFill>
        <p:spPr bwMode="auto">
          <a:xfrm>
            <a:off x="4686300" y="4524375"/>
            <a:ext cx="939800" cy="1398588"/>
          </a:xfrm>
          <a:prstGeom prst="rect">
            <a:avLst/>
          </a:prstGeom>
          <a:noFill/>
          <a:ln w="9525">
            <a:solidFill>
              <a:schemeClr val="accent6">
                <a:lumMod val="50000"/>
              </a:schemeClr>
            </a:solidFill>
          </a:ln>
          <a:extLst>
            <a:ext uri="{53640926-AAD7-44D8-BBD7-CCE9431645EC}">
              <a14:shadowObscured xmlns:a14="http://schemas.microsoft.com/office/drawing/2010/main"/>
            </a:ext>
          </a:extLst>
        </p:spPr>
      </p:pic>
      <p:sp>
        <p:nvSpPr>
          <p:cNvPr id="2" name="Управляющая кнопка: домой 1">
            <a:hlinkClick r:id="rId6" action="ppaction://hlinksldjump" highlightClick="1"/>
          </p:cNvPr>
          <p:cNvSpPr/>
          <p:nvPr/>
        </p:nvSpPr>
        <p:spPr>
          <a:xfrm>
            <a:off x="8604250" y="6453188"/>
            <a:ext cx="539750"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graphicFrame>
        <p:nvGraphicFramePr>
          <p:cNvPr id="10" name="Таблица 9">
            <a:extLst>
              <a:ext uri="{FF2B5EF4-FFF2-40B4-BE49-F238E27FC236}">
                <a16:creationId xmlns:a16="http://schemas.microsoft.com/office/drawing/2014/main" id="{51F93278-1407-4F58-BE0E-21BE62154E9C}"/>
              </a:ext>
            </a:extLst>
          </p:cNvPr>
          <p:cNvGraphicFramePr>
            <a:graphicFrameLocks noGrp="1"/>
          </p:cNvGraphicFramePr>
          <p:nvPr>
            <p:extLst>
              <p:ext uri="{D42A27DB-BD31-4B8C-83A1-F6EECF244321}">
                <p14:modId xmlns:p14="http://schemas.microsoft.com/office/powerpoint/2010/main" val="4259068123"/>
              </p:ext>
            </p:extLst>
          </p:nvPr>
        </p:nvGraphicFramePr>
        <p:xfrm>
          <a:off x="374650" y="527051"/>
          <a:ext cx="8229600" cy="6275386"/>
        </p:xfrm>
        <a:graphic>
          <a:graphicData uri="http://schemas.openxmlformats.org/drawingml/2006/table">
            <a:tbl>
              <a:tblPr firstRow="1" firstCol="1" bandRow="1"/>
              <a:tblGrid>
                <a:gridCol w="1162472">
                  <a:extLst>
                    <a:ext uri="{9D8B030D-6E8A-4147-A177-3AD203B41FA5}">
                      <a16:colId xmlns:a16="http://schemas.microsoft.com/office/drawing/2014/main" val="20000"/>
                    </a:ext>
                  </a:extLst>
                </a:gridCol>
                <a:gridCol w="4274865">
                  <a:extLst>
                    <a:ext uri="{9D8B030D-6E8A-4147-A177-3AD203B41FA5}">
                      <a16:colId xmlns:a16="http://schemas.microsoft.com/office/drawing/2014/main" val="20001"/>
                    </a:ext>
                  </a:extLst>
                </a:gridCol>
                <a:gridCol w="2792263">
                  <a:extLst>
                    <a:ext uri="{9D8B030D-6E8A-4147-A177-3AD203B41FA5}">
                      <a16:colId xmlns:a16="http://schemas.microsoft.com/office/drawing/2014/main" val="20002"/>
                    </a:ext>
                  </a:extLst>
                </a:gridCol>
              </a:tblGrid>
              <a:tr h="386480">
                <a:tc>
                  <a:txBody>
                    <a:bodyPr/>
                    <a:lstStyle/>
                    <a:p>
                      <a:pPr>
                        <a:lnSpc>
                          <a:spcPct val="115000"/>
                        </a:lnSpc>
                        <a:spcAft>
                          <a:spcPts val="0"/>
                        </a:spcAft>
                      </a:pPr>
                      <a:r>
                        <a:rPr lang="ru-RU" sz="1800" dirty="0" err="1">
                          <a:solidFill>
                            <a:srgbClr val="2C1502"/>
                          </a:solidFill>
                          <a:effectLst/>
                          <a:latin typeface="Times New Roman"/>
                          <a:ea typeface="Calibri"/>
                          <a:cs typeface="Times New Roman"/>
                        </a:rPr>
                        <a:t>Уч.года</a:t>
                      </a:r>
                      <a:endParaRPr lang="ru-RU" sz="18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800" dirty="0">
                          <a:solidFill>
                            <a:srgbClr val="2C1502"/>
                          </a:solidFill>
                          <a:effectLst/>
                          <a:latin typeface="Times New Roman"/>
                          <a:ea typeface="Calibri"/>
                          <a:cs typeface="Times New Roman"/>
                        </a:rPr>
                        <a:t>Тема исследовательской работы</a:t>
                      </a:r>
                      <a:endParaRPr lang="ru-RU" sz="18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800" dirty="0">
                          <a:solidFill>
                            <a:srgbClr val="2C1502"/>
                          </a:solidFill>
                          <a:effectLst/>
                          <a:latin typeface="Times New Roman"/>
                          <a:ea typeface="Calibri"/>
                          <a:cs typeface="Times New Roman"/>
                        </a:rPr>
                        <a:t>Результат</a:t>
                      </a:r>
                      <a:endParaRPr lang="ru-RU" sz="18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841272">
                <a:tc>
                  <a:txBody>
                    <a:bodyPr/>
                    <a:lstStyle/>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2015-2016</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a:t>
                      </a:r>
                      <a:r>
                        <a:rPr lang="ru-RU" sz="1600" dirty="0" err="1">
                          <a:solidFill>
                            <a:srgbClr val="2C1502"/>
                          </a:solidFill>
                          <a:effectLst/>
                          <a:latin typeface="Times New Roman"/>
                          <a:ea typeface="Calibri"/>
                          <a:cs typeface="Times New Roman"/>
                        </a:rPr>
                        <a:t>Особоохраняемые</a:t>
                      </a:r>
                      <a:r>
                        <a:rPr lang="ru-RU" sz="1600" dirty="0">
                          <a:solidFill>
                            <a:srgbClr val="2C1502"/>
                          </a:solidFill>
                          <a:effectLst/>
                          <a:latin typeface="Times New Roman"/>
                          <a:ea typeface="Calibri"/>
                          <a:cs typeface="Times New Roman"/>
                        </a:rPr>
                        <a:t> природные территории </a:t>
                      </a:r>
                      <a:r>
                        <a:rPr lang="ru-RU" sz="1600" dirty="0" err="1">
                          <a:solidFill>
                            <a:srgbClr val="2C1502"/>
                          </a:solidFill>
                          <a:effectLst/>
                          <a:latin typeface="Times New Roman"/>
                          <a:ea typeface="Calibri"/>
                          <a:cs typeface="Times New Roman"/>
                        </a:rPr>
                        <a:t>г.о.Семёновский</a:t>
                      </a:r>
                      <a:r>
                        <a:rPr lang="ru-RU" sz="1600" dirty="0">
                          <a:solidFill>
                            <a:srgbClr val="2C1502"/>
                          </a:solidFill>
                          <a:effectLst/>
                          <a:latin typeface="Times New Roman"/>
                          <a:ea typeface="Calibri"/>
                          <a:cs typeface="Times New Roman"/>
                        </a:rPr>
                        <a:t>. Громова Анастасия, 9 класс</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3 место в окружной научно- практической конференции «Ступень в будущее»</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841272">
                <a:tc rowSpan="3">
                  <a:txBody>
                    <a:bodyPr/>
                    <a:lstStyle/>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2016-2017</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«Вклад школьников разных поколений в природоохранную деятельность </a:t>
                      </a:r>
                      <a:r>
                        <a:rPr lang="ru-RU" sz="1600" dirty="0" err="1">
                          <a:solidFill>
                            <a:srgbClr val="2C1502"/>
                          </a:solidFill>
                          <a:effectLst/>
                          <a:latin typeface="Times New Roman"/>
                          <a:ea typeface="Calibri"/>
                          <a:cs typeface="Times New Roman"/>
                        </a:rPr>
                        <a:t>г.о.Семёновский</a:t>
                      </a:r>
                      <a:r>
                        <a:rPr lang="ru-RU" sz="1600" dirty="0">
                          <a:solidFill>
                            <a:srgbClr val="2C1502"/>
                          </a:solidFill>
                          <a:effectLst/>
                          <a:latin typeface="Times New Roman"/>
                          <a:ea typeface="Calibri"/>
                          <a:cs typeface="Times New Roman"/>
                        </a:rPr>
                        <a:t>, Сорина Алина, 10 </a:t>
                      </a:r>
                      <a:r>
                        <a:rPr lang="ru-RU" sz="1600" dirty="0" err="1">
                          <a:solidFill>
                            <a:srgbClr val="2C1502"/>
                          </a:solidFill>
                          <a:effectLst/>
                          <a:latin typeface="Times New Roman"/>
                          <a:ea typeface="Calibri"/>
                          <a:cs typeface="Times New Roman"/>
                        </a:rPr>
                        <a:t>кл</a:t>
                      </a:r>
                      <a:r>
                        <a:rPr lang="ru-RU" sz="1600" dirty="0">
                          <a:solidFill>
                            <a:srgbClr val="2C1502"/>
                          </a:solidFill>
                          <a:effectLst/>
                          <a:latin typeface="Times New Roman"/>
                          <a:ea typeface="Calibri"/>
                          <a:cs typeface="Times New Roman"/>
                        </a:rPr>
                        <a:t>.</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2 место в окружной научно- практической конференции «Ступень в будущее»</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1682545">
                <a:tc vMerge="1">
                  <a:txBody>
                    <a:bodyPr/>
                    <a:lstStyle/>
                    <a:p>
                      <a:endParaRPr lang="ru-RU"/>
                    </a:p>
                  </a:txBody>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«На страже воды круглый год», Сорина Алина, 10 класс</a:t>
                      </a:r>
                    </a:p>
                    <a:p>
                      <a:pPr>
                        <a:lnSpc>
                          <a:spcPct val="115000"/>
                        </a:lnSpc>
                        <a:spcAft>
                          <a:spcPts val="0"/>
                        </a:spcAft>
                      </a:pP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Лауреат </a:t>
                      </a:r>
                      <a:r>
                        <a:rPr lang="en-US" sz="1600" dirty="0">
                          <a:solidFill>
                            <a:srgbClr val="2C1502"/>
                          </a:solidFill>
                          <a:effectLst/>
                          <a:latin typeface="Times New Roman"/>
                          <a:ea typeface="Calibri"/>
                          <a:cs typeface="Times New Roman"/>
                        </a:rPr>
                        <a:t>VII</a:t>
                      </a:r>
                      <a:r>
                        <a:rPr lang="ru-RU" sz="1600" dirty="0">
                          <a:solidFill>
                            <a:srgbClr val="2C1502"/>
                          </a:solidFill>
                          <a:effectLst/>
                          <a:latin typeface="Times New Roman"/>
                          <a:ea typeface="Calibri"/>
                          <a:cs typeface="Times New Roman"/>
                        </a:rPr>
                        <a:t> очно- заочной областной научно- практической конференции «Человек и окружающая среда»</a:t>
                      </a:r>
                    </a:p>
                    <a:p>
                      <a:pPr>
                        <a:lnSpc>
                          <a:spcPct val="115000"/>
                        </a:lnSpc>
                        <a:spcAft>
                          <a:spcPts val="0"/>
                        </a:spcAft>
                      </a:pP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1682545">
                <a:tc vMerge="1">
                  <a:txBody>
                    <a:bodyPr/>
                    <a:lstStyle/>
                    <a:p>
                      <a:endParaRPr lang="ru-RU"/>
                    </a:p>
                  </a:txBody>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«Птица года- </a:t>
                      </a:r>
                      <a:r>
                        <a:rPr lang="ru-RU" sz="1600" dirty="0" err="1">
                          <a:solidFill>
                            <a:srgbClr val="2C1502"/>
                          </a:solidFill>
                          <a:effectLst/>
                          <a:latin typeface="Times New Roman"/>
                          <a:ea typeface="Calibri"/>
                          <a:cs typeface="Times New Roman"/>
                        </a:rPr>
                        <a:t>Буроголовая</a:t>
                      </a:r>
                      <a:r>
                        <a:rPr lang="ru-RU" sz="1600" dirty="0">
                          <a:solidFill>
                            <a:srgbClr val="2C1502"/>
                          </a:solidFill>
                          <a:effectLst/>
                          <a:latin typeface="Times New Roman"/>
                          <a:ea typeface="Calibri"/>
                          <a:cs typeface="Times New Roman"/>
                        </a:rPr>
                        <a:t> гаичка», </a:t>
                      </a:r>
                    </a:p>
                    <a:p>
                      <a:pPr>
                        <a:lnSpc>
                          <a:spcPct val="115000"/>
                        </a:lnSpc>
                        <a:spcAft>
                          <a:spcPts val="0"/>
                        </a:spcAft>
                      </a:pPr>
                      <a:r>
                        <a:rPr lang="ru-RU" sz="1600" dirty="0">
                          <a:solidFill>
                            <a:srgbClr val="2C1502"/>
                          </a:solidFill>
                          <a:effectLst/>
                          <a:latin typeface="Times New Roman"/>
                          <a:ea typeface="Calibri"/>
                          <a:cs typeface="Times New Roman"/>
                        </a:rPr>
                        <a:t>Рыжова Алина, 10 класс</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Диплом 3 степени в  </a:t>
                      </a:r>
                      <a:r>
                        <a:rPr lang="en-US" sz="1600" dirty="0">
                          <a:solidFill>
                            <a:srgbClr val="2C1502"/>
                          </a:solidFill>
                          <a:effectLst/>
                          <a:latin typeface="Times New Roman"/>
                          <a:ea typeface="Calibri"/>
                          <a:cs typeface="Times New Roman"/>
                        </a:rPr>
                        <a:t>VII</a:t>
                      </a:r>
                      <a:r>
                        <a:rPr lang="ru-RU" sz="1600" dirty="0">
                          <a:solidFill>
                            <a:srgbClr val="2C1502"/>
                          </a:solidFill>
                          <a:effectLst/>
                          <a:latin typeface="Times New Roman"/>
                          <a:ea typeface="Calibri"/>
                          <a:cs typeface="Times New Roman"/>
                        </a:rPr>
                        <a:t> очно- заочной областной научно- практической конференции «Человек и окружающая среда»</a:t>
                      </a:r>
                    </a:p>
                    <a:p>
                      <a:pPr>
                        <a:lnSpc>
                          <a:spcPct val="115000"/>
                        </a:lnSpc>
                        <a:spcAft>
                          <a:spcPts val="0"/>
                        </a:spcAft>
                      </a:pP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841272">
                <a:tc>
                  <a:txBody>
                    <a:bodyPr/>
                    <a:lstStyle/>
                    <a:p>
                      <a:pPr>
                        <a:lnSpc>
                          <a:spcPct val="115000"/>
                        </a:lnSpc>
                        <a:spcAft>
                          <a:spcPts val="0"/>
                        </a:spcAft>
                      </a:pPr>
                      <a:r>
                        <a:rPr lang="ru-RU" sz="1600" dirty="0">
                          <a:solidFill>
                            <a:srgbClr val="2C1502"/>
                          </a:solidFill>
                          <a:effectLst/>
                          <a:latin typeface="Times New Roman"/>
                          <a:ea typeface="Calibri"/>
                          <a:cs typeface="Times New Roman"/>
                        </a:rPr>
                        <a:t> </a:t>
                      </a:r>
                      <a:endParaRPr lang="ru-RU" sz="1600" dirty="0">
                        <a:solidFill>
                          <a:srgbClr val="2C1502"/>
                        </a:solidFill>
                        <a:effectLst/>
                        <a:latin typeface="Calibri"/>
                        <a:ea typeface="Calibri"/>
                        <a:cs typeface="Times New Roman"/>
                      </a:endParaRPr>
                    </a:p>
                    <a:p>
                      <a:pPr>
                        <a:lnSpc>
                          <a:spcPct val="115000"/>
                        </a:lnSpc>
                        <a:spcAft>
                          <a:spcPts val="0"/>
                        </a:spcAft>
                      </a:pPr>
                      <a:r>
                        <a:rPr lang="ru-RU" sz="1600" dirty="0">
                          <a:solidFill>
                            <a:srgbClr val="2C1502"/>
                          </a:solidFill>
                          <a:effectLst/>
                          <a:latin typeface="Times New Roman"/>
                          <a:ea typeface="Calibri"/>
                          <a:cs typeface="Times New Roman"/>
                        </a:rPr>
                        <a:t>2017-2018</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«Река </a:t>
                      </a:r>
                      <a:r>
                        <a:rPr lang="ru-RU" sz="1600" dirty="0" err="1">
                          <a:solidFill>
                            <a:srgbClr val="2C1502"/>
                          </a:solidFill>
                          <a:effectLst/>
                          <a:latin typeface="Times New Roman"/>
                          <a:ea typeface="Calibri"/>
                          <a:cs typeface="Times New Roman"/>
                        </a:rPr>
                        <a:t>Санохта</a:t>
                      </a:r>
                      <a:r>
                        <a:rPr lang="ru-RU" sz="1600" dirty="0">
                          <a:solidFill>
                            <a:srgbClr val="2C1502"/>
                          </a:solidFill>
                          <a:effectLst/>
                          <a:latin typeface="Times New Roman"/>
                          <a:ea typeface="Calibri"/>
                          <a:cs typeface="Times New Roman"/>
                        </a:rPr>
                        <a:t>, экологические проблемы и пути их решения», </a:t>
                      </a:r>
                      <a:r>
                        <a:rPr lang="ru-RU" sz="1600" dirty="0" err="1">
                          <a:solidFill>
                            <a:srgbClr val="2C1502"/>
                          </a:solidFill>
                          <a:effectLst/>
                          <a:latin typeface="Times New Roman"/>
                          <a:ea typeface="Calibri"/>
                          <a:cs typeface="Times New Roman"/>
                        </a:rPr>
                        <a:t>Молькова</a:t>
                      </a:r>
                      <a:r>
                        <a:rPr lang="ru-RU" sz="1600" dirty="0">
                          <a:solidFill>
                            <a:srgbClr val="2C1502"/>
                          </a:solidFill>
                          <a:effectLst/>
                          <a:latin typeface="Times New Roman"/>
                          <a:ea typeface="Calibri"/>
                          <a:cs typeface="Times New Roman"/>
                        </a:rPr>
                        <a:t> Татьяна, 5 класс</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solidFill>
                            <a:srgbClr val="2C1502"/>
                          </a:solidFill>
                          <a:effectLst/>
                          <a:latin typeface="Times New Roman"/>
                          <a:ea typeface="Calibri"/>
                          <a:cs typeface="Times New Roman"/>
                        </a:rPr>
                        <a:t>2 место в окружной научно- практической конференции «Ступень в будущее»</a:t>
                      </a:r>
                      <a:endParaRPr lang="ru-RU" sz="1600" dirty="0">
                        <a:solidFill>
                          <a:srgbClr val="2C1502"/>
                        </a:solidFill>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57200" y="981075"/>
          <a:ext cx="8229599" cy="5414962"/>
        </p:xfrm>
        <a:graphic>
          <a:graphicData uri="http://schemas.openxmlformats.org/drawingml/2006/table">
            <a:tbl>
              <a:tblPr firstRow="1" firstCol="1" bandRow="1"/>
              <a:tblGrid>
                <a:gridCol w="1306488">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gridCol w="3610743">
                  <a:extLst>
                    <a:ext uri="{9D8B030D-6E8A-4147-A177-3AD203B41FA5}">
                      <a16:colId xmlns:a16="http://schemas.microsoft.com/office/drawing/2014/main" val="20002"/>
                    </a:ext>
                  </a:extLst>
                </a:gridCol>
              </a:tblGrid>
              <a:tr h="647998">
                <a:tc>
                  <a:txBody>
                    <a:bodyPr/>
                    <a:lstStyle/>
                    <a:p>
                      <a:pPr>
                        <a:lnSpc>
                          <a:spcPct val="115000"/>
                        </a:lnSpc>
                        <a:spcAft>
                          <a:spcPts val="0"/>
                        </a:spcAft>
                      </a:pPr>
                      <a:r>
                        <a:rPr lang="ru-RU" sz="1800" b="1" dirty="0" err="1">
                          <a:effectLst/>
                          <a:latin typeface="Times New Roman"/>
                          <a:ea typeface="Calibri"/>
                          <a:cs typeface="Times New Roman"/>
                        </a:rPr>
                        <a:t>Уч.года</a:t>
                      </a:r>
                      <a:endParaRPr lang="ru-RU" sz="1800" b="1"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800" b="1" dirty="0">
                          <a:effectLst/>
                          <a:latin typeface="Times New Roman"/>
                          <a:ea typeface="Calibri"/>
                          <a:cs typeface="Times New Roman"/>
                        </a:rPr>
                        <a:t>Тема проекта</a:t>
                      </a:r>
                      <a:endParaRPr lang="ru-RU" sz="1800" b="1"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800" b="1" dirty="0">
                          <a:effectLst/>
                          <a:latin typeface="Times New Roman"/>
                          <a:ea typeface="Calibri"/>
                          <a:cs typeface="Times New Roman"/>
                        </a:rPr>
                        <a:t>Результат</a:t>
                      </a:r>
                      <a:endParaRPr lang="ru-RU" sz="1800" b="1"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841229">
                <a:tc rowSpan="2">
                  <a:txBody>
                    <a:bodyPr/>
                    <a:lstStyle/>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2015-2016</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 Первоцветы», Трапезникова Кристина, </a:t>
                      </a:r>
                      <a:r>
                        <a:rPr lang="ru-RU" sz="1600" dirty="0" err="1">
                          <a:effectLst/>
                          <a:latin typeface="Times New Roman"/>
                          <a:ea typeface="Calibri"/>
                          <a:cs typeface="Times New Roman"/>
                        </a:rPr>
                        <a:t>Чихутова</a:t>
                      </a:r>
                      <a:r>
                        <a:rPr lang="ru-RU" sz="1600" dirty="0">
                          <a:effectLst/>
                          <a:latin typeface="Times New Roman"/>
                          <a:ea typeface="Calibri"/>
                          <a:cs typeface="Times New Roman"/>
                        </a:rPr>
                        <a:t> </a:t>
                      </a:r>
                      <a:r>
                        <a:rPr lang="ru-RU" sz="1600" dirty="0" err="1">
                          <a:effectLst/>
                          <a:latin typeface="Times New Roman"/>
                          <a:ea typeface="Calibri"/>
                          <a:cs typeface="Times New Roman"/>
                        </a:rPr>
                        <a:t>Екатертна</a:t>
                      </a:r>
                      <a:r>
                        <a:rPr lang="ru-RU" sz="1600" dirty="0">
                          <a:effectLst/>
                          <a:latin typeface="Times New Roman"/>
                          <a:ea typeface="Calibri"/>
                          <a:cs typeface="Times New Roman"/>
                        </a:rPr>
                        <a:t>, </a:t>
                      </a:r>
                      <a:r>
                        <a:rPr lang="ru-RU" sz="1600" dirty="0" err="1">
                          <a:effectLst/>
                          <a:latin typeface="Times New Roman"/>
                          <a:ea typeface="Calibri"/>
                          <a:cs typeface="Times New Roman"/>
                        </a:rPr>
                        <a:t>Чихутова</a:t>
                      </a:r>
                      <a:r>
                        <a:rPr lang="ru-RU" sz="1600" dirty="0">
                          <a:effectLst/>
                          <a:latin typeface="Times New Roman"/>
                          <a:ea typeface="Calibri"/>
                          <a:cs typeface="Times New Roman"/>
                        </a:rPr>
                        <a:t> Юлия, 8 класс</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3 место в окружном этапе областного конкурса «Экологическая мозаика»</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560819">
                <a:tc vMerge="1">
                  <a:txBody>
                    <a:bodyPr/>
                    <a:lstStyle/>
                    <a:p>
                      <a:endParaRPr lang="ru-RU"/>
                    </a:p>
                  </a:txBody>
                  <a:tcPr/>
                </a:tc>
                <a:tc>
                  <a:txBody>
                    <a:bodyPr/>
                    <a:lstStyle/>
                    <a:p>
                      <a:pPr>
                        <a:lnSpc>
                          <a:spcPct val="115000"/>
                        </a:lnSpc>
                        <a:spcAft>
                          <a:spcPts val="0"/>
                        </a:spcAft>
                      </a:pPr>
                      <a:r>
                        <a:rPr lang="ru-RU" sz="1600" dirty="0">
                          <a:effectLst/>
                          <a:latin typeface="Times New Roman"/>
                          <a:ea typeface="Calibri"/>
                          <a:cs typeface="Times New Roman"/>
                        </a:rPr>
                        <a:t>«Удод- птица года 2016», Рыжова Алина. 8 класс</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2 место в окружном конкурсе проектов </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841229">
                <a:tc rowSpan="3">
                  <a:txBody>
                    <a:bodyPr/>
                    <a:lstStyle/>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2016-2017</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a:ea typeface="Calibri"/>
                          <a:cs typeface="Times New Roman"/>
                        </a:rPr>
                        <a:t>«Сохранение природы и бережное отношение к лесным богатствам», Сорина Алина. 9 класс</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a:ea typeface="Calibri"/>
                          <a:cs typeface="Times New Roman"/>
                        </a:rPr>
                        <a:t>3 место в окружном этапе областного конкурса «Экологическая мозаика»</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3"/>
                  </a:ext>
                </a:extLst>
              </a:tr>
              <a:tr h="1121639">
                <a:tc vMerge="1">
                  <a:txBody>
                    <a:bodyPr/>
                    <a:lstStyle/>
                    <a:p>
                      <a:endParaRPr lang="ru-RU"/>
                    </a:p>
                  </a:txBody>
                  <a:tcPr/>
                </a:tc>
                <a:tc>
                  <a:txBody>
                    <a:bodyPr/>
                    <a:lstStyle/>
                    <a:p>
                      <a:pPr>
                        <a:lnSpc>
                          <a:spcPct val="115000"/>
                        </a:lnSpc>
                        <a:spcAft>
                          <a:spcPts val="0"/>
                        </a:spcAft>
                      </a:pPr>
                      <a:r>
                        <a:rPr lang="ru-RU" sz="1600" dirty="0">
                          <a:effectLst/>
                          <a:latin typeface="Times New Roman"/>
                          <a:ea typeface="Calibri"/>
                          <a:cs typeface="Times New Roman"/>
                        </a:rPr>
                        <a:t>«Чистый лес начинается с тебя», Рыжова Алина , 9 класс</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a:ea typeface="Calibri"/>
                          <a:cs typeface="Times New Roman"/>
                        </a:rPr>
                        <a:t>3 место в окружном этапе областного конкурса «Экологическая мозаика»,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2 место в   областном конкурсе «Экологическая мозаика»</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4"/>
                  </a:ext>
                </a:extLst>
              </a:tr>
              <a:tr h="841229">
                <a:tc vMerge="1">
                  <a:txBody>
                    <a:bodyPr/>
                    <a:lstStyle/>
                    <a:p>
                      <a:endParaRPr lang="ru-RU"/>
                    </a:p>
                  </a:txBody>
                  <a:tcPr/>
                </a:tc>
                <a:tc>
                  <a:txBody>
                    <a:bodyPr/>
                    <a:lstStyle/>
                    <a:p>
                      <a:pPr>
                        <a:lnSpc>
                          <a:spcPct val="115000"/>
                        </a:lnSpc>
                        <a:spcAft>
                          <a:spcPts val="0"/>
                        </a:spcAft>
                      </a:pPr>
                      <a:r>
                        <a:rPr lang="ru-RU" sz="1600">
                          <a:effectLst/>
                          <a:latin typeface="Times New Roman"/>
                          <a:ea typeface="Calibri"/>
                          <a:cs typeface="Times New Roman"/>
                        </a:rPr>
                        <a:t>«Буроголовая гамчка- птица года 2017»,</a:t>
                      </a:r>
                      <a:endParaRPr lang="ru-RU" sz="1600">
                        <a:effectLst/>
                        <a:latin typeface="Calibri"/>
                        <a:ea typeface="Calibri"/>
                        <a:cs typeface="Times New Roman"/>
                      </a:endParaRPr>
                    </a:p>
                    <a:p>
                      <a:pPr>
                        <a:lnSpc>
                          <a:spcPct val="115000"/>
                        </a:lnSpc>
                        <a:spcAft>
                          <a:spcPts val="0"/>
                        </a:spcAft>
                      </a:pPr>
                      <a:r>
                        <a:rPr lang="ru-RU" sz="1600">
                          <a:effectLst/>
                          <a:latin typeface="Times New Roman"/>
                          <a:ea typeface="Calibri"/>
                          <a:cs typeface="Times New Roman"/>
                        </a:rPr>
                        <a:t> Рыжова Алина , 9 класс</a:t>
                      </a:r>
                      <a:endParaRPr lang="ru-RU" sz="160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a:ea typeface="Calibri"/>
                          <a:cs typeface="Times New Roman"/>
                        </a:rPr>
                        <a:t>1 место в окружном конкурсе проектов</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5"/>
                  </a:ext>
                </a:extLst>
              </a:tr>
              <a:tr h="560819">
                <a:tc>
                  <a:txBody>
                    <a:bodyPr/>
                    <a:lstStyle/>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2017-2018</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«Птица года – Скопа» , Рыжова Алина , 10 класс</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1 место в окружном конкурсе проектов</a:t>
                      </a:r>
                      <a:endParaRPr lang="ru-RU" sz="1600" dirty="0">
                        <a:effectLst/>
                        <a:latin typeface="Calibri"/>
                        <a:ea typeface="Calibri"/>
                        <a:cs typeface="Times New Roman"/>
                      </a:endParaRPr>
                    </a:p>
                  </a:txBody>
                  <a:tcPr marL="67420" marR="674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
        <p:nvSpPr>
          <p:cNvPr id="18465" name="Rectangle 1"/>
          <p:cNvSpPr>
            <a:spLocks noChangeArrowheads="1"/>
          </p:cNvSpPr>
          <p:nvPr/>
        </p:nvSpPr>
        <p:spPr bwMode="auto">
          <a:xfrm>
            <a:off x="2711450" y="161925"/>
            <a:ext cx="4329113"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ru-RU" altLang="ru-RU" sz="2800">
                <a:latin typeface="Times New Roman" pitchFamily="18" charset="0"/>
                <a:cs typeface="Calibri" pitchFamily="34" charset="0"/>
              </a:rPr>
              <a:t>Проектные работы</a:t>
            </a:r>
            <a:endParaRPr lang="ru-RU" altLang="ru-RU" sz="2800"/>
          </a:p>
          <a:p>
            <a:pPr>
              <a:spcBef>
                <a:spcPct val="0"/>
              </a:spcBef>
              <a:buFontTx/>
              <a:buNone/>
            </a:pPr>
            <a:endParaRPr lang="ru-RU" altLang="ru-RU" sz="1800"/>
          </a:p>
        </p:txBody>
      </p:sp>
      <p:sp>
        <p:nvSpPr>
          <p:cNvPr id="3" name="Управляющая кнопка: домой 2">
            <a:hlinkClick r:id="rId2" action="ppaction://hlinksldjump" highlightClick="1"/>
          </p:cNvPr>
          <p:cNvSpPr/>
          <p:nvPr/>
        </p:nvSpPr>
        <p:spPr>
          <a:xfrm>
            <a:off x="8388350" y="6381750"/>
            <a:ext cx="647700" cy="47625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07950" y="361950"/>
          <a:ext cx="8856663" cy="6473824"/>
        </p:xfrm>
        <a:graphic>
          <a:graphicData uri="http://schemas.openxmlformats.org/drawingml/2006/table">
            <a:tbl>
              <a:tblPr firstRow="1" firstCol="1" bandRow="1"/>
              <a:tblGrid>
                <a:gridCol w="805152">
                  <a:extLst>
                    <a:ext uri="{9D8B030D-6E8A-4147-A177-3AD203B41FA5}">
                      <a16:colId xmlns:a16="http://schemas.microsoft.com/office/drawing/2014/main" val="20000"/>
                    </a:ext>
                  </a:extLst>
                </a:gridCol>
                <a:gridCol w="4991790">
                  <a:extLst>
                    <a:ext uri="{9D8B030D-6E8A-4147-A177-3AD203B41FA5}">
                      <a16:colId xmlns:a16="http://schemas.microsoft.com/office/drawing/2014/main" val="20001"/>
                    </a:ext>
                  </a:extLst>
                </a:gridCol>
                <a:gridCol w="3059721">
                  <a:extLst>
                    <a:ext uri="{9D8B030D-6E8A-4147-A177-3AD203B41FA5}">
                      <a16:colId xmlns:a16="http://schemas.microsoft.com/office/drawing/2014/main" val="20002"/>
                    </a:ext>
                  </a:extLst>
                </a:gridCol>
              </a:tblGrid>
              <a:tr h="560846">
                <a:tc>
                  <a:txBody>
                    <a:bodyPr/>
                    <a:lstStyle/>
                    <a:p>
                      <a:pPr>
                        <a:lnSpc>
                          <a:spcPct val="115000"/>
                        </a:lnSpc>
                        <a:spcAft>
                          <a:spcPts val="0"/>
                        </a:spcAft>
                      </a:pPr>
                      <a:r>
                        <a:rPr lang="ru-RU" sz="1600" b="1" dirty="0" err="1">
                          <a:effectLst/>
                          <a:latin typeface="Times New Roman"/>
                          <a:ea typeface="Calibri"/>
                          <a:cs typeface="Times New Roman"/>
                        </a:rPr>
                        <a:t>Уч.год</a:t>
                      </a:r>
                      <a:endParaRPr lang="ru-RU" sz="1600" b="1"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600" b="1" dirty="0">
                          <a:effectLst/>
                          <a:latin typeface="Times New Roman"/>
                          <a:ea typeface="Calibri"/>
                          <a:cs typeface="Times New Roman"/>
                        </a:rPr>
                        <a:t>Тема исследовательской работы</a:t>
                      </a:r>
                    </a:p>
                    <a:p>
                      <a:pPr>
                        <a:lnSpc>
                          <a:spcPct val="115000"/>
                        </a:lnSpc>
                        <a:spcAft>
                          <a:spcPts val="0"/>
                        </a:spcAft>
                      </a:pPr>
                      <a:endParaRPr lang="ru-RU" sz="1600" b="1"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600" b="1" dirty="0">
                          <a:effectLst/>
                          <a:latin typeface="Times New Roman"/>
                          <a:ea typeface="Calibri"/>
                          <a:cs typeface="Times New Roman"/>
                        </a:rPr>
                        <a:t>Результат</a:t>
                      </a:r>
                      <a:endParaRPr lang="ru-RU" sz="1600" b="1"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560846">
                <a:tc>
                  <a:txBody>
                    <a:bodyPr/>
                    <a:lstStyle/>
                    <a:p>
                      <a:pPr>
                        <a:lnSpc>
                          <a:spcPct val="115000"/>
                        </a:lnSpc>
                        <a:spcAft>
                          <a:spcPts val="0"/>
                        </a:spcAft>
                      </a:pPr>
                      <a:r>
                        <a:rPr lang="ru-RU" sz="1600" dirty="0">
                          <a:effectLst/>
                          <a:latin typeface="Times New Roman"/>
                          <a:ea typeface="Calibri"/>
                          <a:cs typeface="Times New Roman"/>
                        </a:rPr>
                        <a:t>2015-2016</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Конкурс рисунков «Удод- птица года 2016», Бугаёва Ольга, 8 класс</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1 место в окружном конкурсе</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560846">
                <a:tc rowSpan="4">
                  <a:txBody>
                    <a:bodyPr/>
                    <a:lstStyle/>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2016-2017</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a:ea typeface="Calibri"/>
                          <a:cs typeface="Times New Roman"/>
                        </a:rPr>
                        <a:t>Конкурс социальной рекламы «Год экологии», номинация «Плакат», Миронов Александр, 8 класс</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a:ea typeface="Calibri"/>
                          <a:cs typeface="Times New Roman"/>
                        </a:rPr>
                        <a:t>2 место в окружном конкурсе </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2"/>
                  </a:ext>
                </a:extLst>
              </a:tr>
              <a:tr h="280423">
                <a:tc vMerge="1">
                  <a:txBody>
                    <a:bodyPr/>
                    <a:lstStyle/>
                    <a:p>
                      <a:endParaRPr lang="ru-RU"/>
                    </a:p>
                  </a:txBody>
                  <a:tcPr/>
                </a:tc>
                <a:tc>
                  <a:txBody>
                    <a:bodyPr/>
                    <a:lstStyle/>
                    <a:p>
                      <a:pPr>
                        <a:lnSpc>
                          <a:spcPct val="115000"/>
                        </a:lnSpc>
                        <a:spcAft>
                          <a:spcPts val="0"/>
                        </a:spcAft>
                      </a:pPr>
                      <a:r>
                        <a:rPr lang="ru-RU" sz="1600" dirty="0">
                          <a:effectLst/>
                          <a:latin typeface="Times New Roman"/>
                          <a:ea typeface="Calibri"/>
                          <a:cs typeface="Times New Roman"/>
                        </a:rPr>
                        <a:t>Конкурс «Птица года», Рыжова Алина , 9 класс</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a:ea typeface="Calibri"/>
                          <a:cs typeface="Times New Roman"/>
                        </a:rPr>
                        <a:t>1 место в окружном конкурсе</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3"/>
                  </a:ext>
                </a:extLst>
              </a:tr>
              <a:tr h="560846">
                <a:tc vMerge="1">
                  <a:txBody>
                    <a:bodyPr/>
                    <a:lstStyle/>
                    <a:p>
                      <a:endParaRPr lang="ru-RU"/>
                    </a:p>
                  </a:txBody>
                  <a:tcPr/>
                </a:tc>
                <a:tc>
                  <a:txBody>
                    <a:bodyPr/>
                    <a:lstStyle/>
                    <a:p>
                      <a:pPr>
                        <a:lnSpc>
                          <a:spcPct val="115000"/>
                        </a:lnSpc>
                        <a:spcAft>
                          <a:spcPts val="0"/>
                        </a:spcAft>
                      </a:pPr>
                      <a:r>
                        <a:rPr lang="ru-RU" sz="1600" dirty="0">
                          <a:effectLst/>
                          <a:latin typeface="Times New Roman"/>
                          <a:ea typeface="Calibri"/>
                          <a:cs typeface="Times New Roman"/>
                        </a:rPr>
                        <a:t>Областной конкурс «Заповедная природа руками народа»,  Рыжова Алина , 9 класс</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a:ea typeface="Calibri"/>
                          <a:cs typeface="Times New Roman"/>
                        </a:rPr>
                        <a:t>1 место в областном конкурсе</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4"/>
                  </a:ext>
                </a:extLst>
              </a:tr>
              <a:tr h="841269">
                <a:tc vMerge="1">
                  <a:txBody>
                    <a:bodyPr/>
                    <a:lstStyle/>
                    <a:p>
                      <a:endParaRPr lang="ru-RU"/>
                    </a:p>
                  </a:txBody>
                  <a:tcPr/>
                </a:tc>
                <a:tc>
                  <a:txBody>
                    <a:bodyPr/>
                    <a:lstStyle/>
                    <a:p>
                      <a:pPr>
                        <a:lnSpc>
                          <a:spcPct val="115000"/>
                        </a:lnSpc>
                        <a:spcAft>
                          <a:spcPts val="0"/>
                        </a:spcAft>
                      </a:pPr>
                      <a:r>
                        <a:rPr lang="ru-RU" sz="1600" dirty="0">
                          <a:effectLst/>
                          <a:latin typeface="Times New Roman"/>
                          <a:ea typeface="Calibri"/>
                          <a:cs typeface="Times New Roman"/>
                        </a:rPr>
                        <a:t>Всероссийский конкурс по весенним уборкам территории», члены кружка «Мир экологии»</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a:ea typeface="Calibri"/>
                          <a:cs typeface="Times New Roman"/>
                        </a:rPr>
                        <a:t>1 место во всероссийском конкурсе (в подарок получили 250 литров воды « Бон-Аква»)</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5"/>
                  </a:ext>
                </a:extLst>
              </a:tr>
              <a:tr h="560846">
                <a:tc rowSpan="5">
                  <a:txBody>
                    <a:bodyPr/>
                    <a:lstStyle/>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 </a:t>
                      </a:r>
                      <a:endParaRPr lang="ru-RU" sz="1600" dirty="0">
                        <a:effectLst/>
                        <a:latin typeface="Calibri"/>
                        <a:ea typeface="Calibri"/>
                        <a:cs typeface="Times New Roman"/>
                      </a:endParaRPr>
                    </a:p>
                    <a:p>
                      <a:pPr>
                        <a:lnSpc>
                          <a:spcPct val="115000"/>
                        </a:lnSpc>
                        <a:spcAft>
                          <a:spcPts val="0"/>
                        </a:spcAft>
                      </a:pPr>
                      <a:r>
                        <a:rPr lang="ru-RU" sz="1600" dirty="0">
                          <a:effectLst/>
                          <a:latin typeface="Times New Roman"/>
                          <a:ea typeface="Calibri"/>
                          <a:cs typeface="Times New Roman"/>
                        </a:rPr>
                        <a:t>2017-2018</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Конкурс «Вечнозелёные хвойные деревья», Сорина Алина , 10 класс</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1 место в окружном конкурсе</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560846">
                <a:tc vMerge="1">
                  <a:txBody>
                    <a:bodyPr/>
                    <a:lstStyle/>
                    <a:p>
                      <a:endParaRPr lang="ru-RU"/>
                    </a:p>
                  </a:txBody>
                  <a:tcPr/>
                </a:tc>
                <a:tc>
                  <a:txBody>
                    <a:bodyPr/>
                    <a:lstStyle/>
                    <a:p>
                      <a:pPr>
                        <a:lnSpc>
                          <a:spcPct val="115000"/>
                        </a:lnSpc>
                        <a:spcAft>
                          <a:spcPts val="0"/>
                        </a:spcAft>
                      </a:pPr>
                      <a:r>
                        <a:rPr lang="ru-RU" sz="1600" dirty="0">
                          <a:effectLst/>
                          <a:latin typeface="Times New Roman"/>
                          <a:ea typeface="Calibri"/>
                          <a:cs typeface="Times New Roman"/>
                        </a:rPr>
                        <a:t>Фотоконкурс «Дети. Творчество. Родина» в номинации «Я люблю свою Землю», Пронина Александра,10 класс</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2 место в окружном конкурсе</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304518">
                <a:tc vMerge="1">
                  <a:txBody>
                    <a:bodyPr/>
                    <a:lstStyle/>
                    <a:p>
                      <a:endParaRPr lang="ru-RU"/>
                    </a:p>
                  </a:txBody>
                  <a:tcPr/>
                </a:tc>
                <a:tc>
                  <a:txBody>
                    <a:bodyPr/>
                    <a:lstStyle/>
                    <a:p>
                      <a:pPr>
                        <a:lnSpc>
                          <a:spcPct val="115000"/>
                        </a:lnSpc>
                        <a:spcAft>
                          <a:spcPts val="0"/>
                        </a:spcAft>
                      </a:pPr>
                      <a:r>
                        <a:rPr lang="ru-RU" sz="1600" dirty="0">
                          <a:effectLst/>
                          <a:latin typeface="Times New Roman"/>
                          <a:ea typeface="Calibri"/>
                          <a:cs typeface="Times New Roman"/>
                        </a:rPr>
                        <a:t>Конкурс «Птица года- Скопа» ,Рыжова Алина , 10 класс</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1 место в окружном конкурсе</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r h="841269">
                <a:tc vMerge="1">
                  <a:txBody>
                    <a:bodyPr/>
                    <a:lstStyle/>
                    <a:p>
                      <a:endParaRPr lang="ru-RU"/>
                    </a:p>
                  </a:txBody>
                  <a:tcPr/>
                </a:tc>
                <a:tc>
                  <a:txBody>
                    <a:bodyPr/>
                    <a:lstStyle/>
                    <a:p>
                      <a:pPr>
                        <a:lnSpc>
                          <a:spcPct val="115000"/>
                        </a:lnSpc>
                        <a:spcAft>
                          <a:spcPts val="0"/>
                        </a:spcAft>
                      </a:pPr>
                      <a:r>
                        <a:rPr lang="ru-RU" sz="1600" dirty="0">
                          <a:effectLst/>
                          <a:latin typeface="Times New Roman"/>
                          <a:ea typeface="Calibri"/>
                          <a:cs typeface="Times New Roman"/>
                        </a:rPr>
                        <a:t>Областной конкурс «Юбилейный сувенир», посвящённый 25-летию заповедника «Керженский», Глухарёв Максим, 5 класс</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3 место в областном конкурсе </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9"/>
                  </a:ext>
                </a:extLst>
              </a:tr>
              <a:tr h="841269">
                <a:tc vMerge="1">
                  <a:txBody>
                    <a:bodyPr/>
                    <a:lstStyle/>
                    <a:p>
                      <a:endParaRPr lang="ru-RU"/>
                    </a:p>
                  </a:txBody>
                  <a:tcPr/>
                </a:tc>
                <a:tc>
                  <a:txBody>
                    <a:bodyPr/>
                    <a:lstStyle/>
                    <a:p>
                      <a:pPr>
                        <a:lnSpc>
                          <a:spcPct val="115000"/>
                        </a:lnSpc>
                        <a:spcAft>
                          <a:spcPts val="0"/>
                        </a:spcAft>
                      </a:pPr>
                      <a:r>
                        <a:rPr lang="ru-RU" sz="1600">
                          <a:effectLst/>
                          <a:latin typeface="Times New Roman"/>
                          <a:ea typeface="Calibri"/>
                          <a:cs typeface="Times New Roman"/>
                        </a:rPr>
                        <a:t>Областной конкурс «Юбилейный сувенир», посвящённый 25-летию заповедника «Керженский», Рыжова Алина , 10 класс</a:t>
                      </a:r>
                      <a:endParaRPr lang="ru-RU" sz="160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600" dirty="0">
                          <a:effectLst/>
                          <a:latin typeface="Times New Roman"/>
                          <a:ea typeface="Calibri"/>
                          <a:cs typeface="Times New Roman"/>
                        </a:rPr>
                        <a:t>1 место в областном конкурсе</a:t>
                      </a:r>
                      <a:endParaRPr lang="ru-RU" sz="1600" dirty="0">
                        <a:effectLst/>
                        <a:latin typeface="Calibri"/>
                        <a:ea typeface="Calibri"/>
                        <a:cs typeface="Times New Roman"/>
                      </a:endParaRPr>
                    </a:p>
                  </a:txBody>
                  <a:tcPr marL="64399" marR="643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0"/>
                  </a:ext>
                </a:extLst>
              </a:tr>
            </a:tbl>
          </a:graphicData>
        </a:graphic>
      </p:graphicFrame>
      <p:sp>
        <p:nvSpPr>
          <p:cNvPr id="19501" name="Rectangle 1"/>
          <p:cNvSpPr>
            <a:spLocks noChangeArrowheads="1"/>
          </p:cNvSpPr>
          <p:nvPr/>
        </p:nvSpPr>
        <p:spPr bwMode="auto">
          <a:xfrm>
            <a:off x="2339975" y="-422275"/>
            <a:ext cx="4968875"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ru-RU" altLang="ru-RU" sz="2400" b="1">
              <a:latin typeface="Times New Roman" pitchFamily="18" charset="0"/>
              <a:cs typeface="Calibri" pitchFamily="34" charset="0"/>
            </a:endParaRPr>
          </a:p>
          <a:p>
            <a:pPr algn="ctr">
              <a:spcBef>
                <a:spcPct val="0"/>
              </a:spcBef>
              <a:buFontTx/>
              <a:buNone/>
            </a:pPr>
            <a:r>
              <a:rPr lang="ru-RU" altLang="ru-RU" sz="2400" b="1">
                <a:latin typeface="Times New Roman" pitchFamily="18" charset="0"/>
                <a:cs typeface="Calibri" pitchFamily="34" charset="0"/>
              </a:rPr>
              <a:t>Результативность конкурсов</a:t>
            </a:r>
            <a:endParaRPr lang="ru-RU" altLang="ru-RU" sz="2400" b="1"/>
          </a:p>
          <a:p>
            <a:pPr algn="ctr">
              <a:spcBef>
                <a:spcPct val="0"/>
              </a:spcBef>
              <a:buFontTx/>
              <a:buNone/>
            </a:pPr>
            <a:endParaRPr lang="ru-RU" altLang="ru-RU" sz="2400" b="1"/>
          </a:p>
          <a:p>
            <a:pPr algn="ctr">
              <a:spcBef>
                <a:spcPct val="0"/>
              </a:spcBef>
              <a:buFontTx/>
              <a:buNone/>
            </a:pPr>
            <a:endParaRPr lang="ru-RU" altLang="ru-RU" sz="2400" b="1"/>
          </a:p>
        </p:txBody>
      </p:sp>
      <p:sp>
        <p:nvSpPr>
          <p:cNvPr id="3" name="Управляющая кнопка: домой 2">
            <a:hlinkClick r:id="rId2" action="ppaction://hlinksldjump" highlightClick="1"/>
          </p:cNvPr>
          <p:cNvSpPr/>
          <p:nvPr/>
        </p:nvSpPr>
        <p:spPr>
          <a:xfrm>
            <a:off x="8243888" y="6381750"/>
            <a:ext cx="792162" cy="47625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850" y="188913"/>
          <a:ext cx="8640763" cy="6153149"/>
        </p:xfrm>
        <a:graphic>
          <a:graphicData uri="http://schemas.openxmlformats.org/drawingml/2006/table">
            <a:tbl>
              <a:tblPr/>
              <a:tblGrid>
                <a:gridCol w="2592388">
                  <a:extLst>
                    <a:ext uri="{9D8B030D-6E8A-4147-A177-3AD203B41FA5}">
                      <a16:colId xmlns:a16="http://schemas.microsoft.com/office/drawing/2014/main" val="20000"/>
                    </a:ext>
                  </a:extLst>
                </a:gridCol>
                <a:gridCol w="4532312">
                  <a:extLst>
                    <a:ext uri="{9D8B030D-6E8A-4147-A177-3AD203B41FA5}">
                      <a16:colId xmlns:a16="http://schemas.microsoft.com/office/drawing/2014/main" val="20001"/>
                    </a:ext>
                  </a:extLst>
                </a:gridCol>
                <a:gridCol w="1516063">
                  <a:extLst>
                    <a:ext uri="{9D8B030D-6E8A-4147-A177-3AD203B41FA5}">
                      <a16:colId xmlns:a16="http://schemas.microsoft.com/office/drawing/2014/main" val="20002"/>
                    </a:ext>
                  </a:extLst>
                </a:gridCol>
              </a:tblGrid>
              <a:tr h="431831">
                <a:tc>
                  <a:txBody>
                    <a:bodyPr/>
                    <a:lstStyle>
                      <a:lvl1pPr eaLnBrk="0" hangingPunct="0">
                        <a:spcBef>
                          <a:spcPct val="20000"/>
                        </a:spcBef>
                        <a:buFont typeface="Arial" charset="0"/>
                        <a:tabLst>
                          <a:tab pos="579438" algn="l"/>
                        </a:tabLst>
                        <a:defRPr sz="2800">
                          <a:solidFill>
                            <a:schemeClr val="tx1"/>
                          </a:solidFill>
                          <a:latin typeface="Calibri" pitchFamily="34" charset="0"/>
                        </a:defRPr>
                      </a:lvl1pPr>
                      <a:lvl2pPr marL="742950" indent="-285750" eaLnBrk="0" hangingPunct="0">
                        <a:spcBef>
                          <a:spcPct val="20000"/>
                        </a:spcBef>
                        <a:buFont typeface="Arial" charset="0"/>
                        <a:tabLst>
                          <a:tab pos="579438" algn="l"/>
                        </a:tabLst>
                        <a:defRPr sz="2400">
                          <a:solidFill>
                            <a:schemeClr val="tx1"/>
                          </a:solidFill>
                          <a:latin typeface="Calibri" pitchFamily="34" charset="0"/>
                        </a:defRPr>
                      </a:lvl2pPr>
                      <a:lvl3pPr marL="1143000" indent="-228600" eaLnBrk="0" hangingPunct="0">
                        <a:spcBef>
                          <a:spcPct val="20000"/>
                        </a:spcBef>
                        <a:buFont typeface="Arial" charset="0"/>
                        <a:tabLst>
                          <a:tab pos="579438" algn="l"/>
                        </a:tabLst>
                        <a:defRPr sz="2000">
                          <a:solidFill>
                            <a:schemeClr val="tx1"/>
                          </a:solidFill>
                          <a:latin typeface="Calibri" pitchFamily="34" charset="0"/>
                        </a:defRPr>
                      </a:lvl3pPr>
                      <a:lvl4pPr marL="1600200" indent="-228600" eaLnBrk="0" hangingPunct="0">
                        <a:spcBef>
                          <a:spcPct val="20000"/>
                        </a:spcBef>
                        <a:buFont typeface="Arial" charset="0"/>
                        <a:tabLst>
                          <a:tab pos="579438" algn="l"/>
                        </a:tabLst>
                        <a:defRPr>
                          <a:solidFill>
                            <a:schemeClr val="tx1"/>
                          </a:solidFill>
                          <a:latin typeface="Calibri" pitchFamily="34" charset="0"/>
                        </a:defRPr>
                      </a:lvl4pPr>
                      <a:lvl5pPr marL="2057400" indent="-228600" eaLnBrk="0" hangingPunct="0">
                        <a:spcBef>
                          <a:spcPct val="20000"/>
                        </a:spcBef>
                        <a:buFont typeface="Arial" charset="0"/>
                        <a:tabLst>
                          <a:tab pos="579438"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579438"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579438"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579438"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579438" algn="l"/>
                        </a:tabLst>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tab pos="579438" algn="l"/>
                        </a:tabLst>
                      </a:pPr>
                      <a:r>
                        <a:rPr kumimoji="0" lang="ru-RU" altLang="ru-RU" sz="1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Тема урока</a:t>
                      </a:r>
                      <a:endParaRPr kumimoji="0" lang="ru-RU" altLang="ru-RU" sz="18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C090"/>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Качества, которые приобретаются   на уроке</a:t>
                      </a:r>
                      <a:endParaRPr kumimoji="0" lang="ru-RU" altLang="ru-RU"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C090"/>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8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Форма урока</a:t>
                      </a:r>
                      <a:endParaRPr kumimoji="0" lang="ru-RU" altLang="ru-RU"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C090"/>
                    </a:solidFill>
                  </a:tcPr>
                </a:tc>
                <a:extLst>
                  <a:ext uri="{0D108BD9-81ED-4DB2-BD59-A6C34878D82A}">
                    <a16:rowId xmlns:a16="http://schemas.microsoft.com/office/drawing/2014/main" val="10000"/>
                  </a:ext>
                </a:extLst>
              </a:tr>
              <a:tr h="315491">
                <a:tc gridSpan="3">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altLang="ru-RU" sz="1800" b="1" i="0" u="none" strike="noStrike" cap="none" normalizeH="0" baseline="0">
                          <a:ln>
                            <a:noFill/>
                          </a:ln>
                          <a:solidFill>
                            <a:schemeClr val="tx1"/>
                          </a:solidFill>
                          <a:effectLst/>
                          <a:latin typeface="Times New Roman" pitchFamily="18" charset="0"/>
                          <a:ea typeface="Calibri" pitchFamily="34" charset="0"/>
                          <a:cs typeface="Times New Roman" pitchFamily="18" charset="0"/>
                        </a:rPr>
                        <a:t>5 класс</a:t>
                      </a:r>
                      <a:endParaRPr kumimoji="0" lang="ru-RU" altLang="ru-RU"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1"/>
                  </a:ext>
                </a:extLst>
              </a:tr>
              <a:tr h="1000197">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Из чего состоит земная кора. Полезные ископаемые г.о.Семёновский </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 </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D5B5"/>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У учащихся развивается   любознательность  и   интерес  к  изучению  природы  своей малой родины. Учатся соотносить вид полезных ископаемых и его применение в народном хозяйстве.</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D5B5"/>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Традиционный урок</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D5B5"/>
                    </a:solidFill>
                  </a:tcPr>
                </a:tc>
                <a:extLst>
                  <a:ext uri="{0D108BD9-81ED-4DB2-BD59-A6C34878D82A}">
                    <a16:rowId xmlns:a16="http://schemas.microsoft.com/office/drawing/2014/main" val="10002"/>
                  </a:ext>
                </a:extLst>
              </a:tr>
              <a:tr h="1566976">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Погода и метеорологические </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наблюдения.</a:t>
                      </a:r>
                      <a:r>
                        <a:rPr kumimoji="0" lang="ru-RU" altLang="ru-RU" sz="1400" b="0" i="0" u="none" strike="noStrike" cap="none" normalizeH="0" baseline="0">
                          <a:ln>
                            <a:noFill/>
                          </a:ln>
                          <a:solidFill>
                            <a:srgbClr val="000000"/>
                          </a:solidFill>
                          <a:effectLst/>
                          <a:latin typeface="Times New Roman" pitchFamily="18" charset="0"/>
                          <a:ea typeface="Calibri" pitchFamily="34" charset="0"/>
                          <a:cs typeface="Times New Roman" pitchFamily="18" charset="0"/>
                        </a:rPr>
                        <a:t> П.р.№3: «Обработка результатов наблюдений за погодой в своей местности»</a:t>
                      </a:r>
                      <a:endPar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 </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ADA"/>
                    </a:solidFill>
                  </a:tcPr>
                </a:tc>
                <a:tc>
                  <a:txBody>
                    <a:bodyPr/>
                    <a:lstStyle>
                      <a:lvl1pPr marL="349250" indent="279400"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349250" marR="0" lvl="0" indent="27940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cs typeface="Times New Roman" pitchFamily="18" charset="0"/>
                        </a:rPr>
                        <a:t>Развивается способность к  самостоятельному приобретению новых знаний и практических умений. Дети научатся составлять описание результатов наблюдений за  погодой (по шаблону), делать выводы о климате своей местности, о температуре воздуха, об атмосферных осадках, ветрах.</a:t>
                      </a:r>
                      <a:r>
                        <a:rPr kumimoji="0" lang="ru-RU" altLang="ru-RU" sz="1400" b="1" i="0" u="none" strike="noStrike" cap="none" normalizeH="0" baseline="0">
                          <a:ln>
                            <a:noFill/>
                          </a:ln>
                          <a:solidFill>
                            <a:schemeClr val="tx1"/>
                          </a:solidFill>
                          <a:effectLst/>
                          <a:latin typeface="Times New Roman" pitchFamily="18" charset="0"/>
                          <a:cs typeface="Times New Roman" pitchFamily="18" charset="0"/>
                        </a:rPr>
                        <a:t> </a:t>
                      </a: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ADA"/>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Практическая работа</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ADA"/>
                    </a:solidFill>
                  </a:tcPr>
                </a:tc>
                <a:extLst>
                  <a:ext uri="{0D108BD9-81ED-4DB2-BD59-A6C34878D82A}">
                    <a16:rowId xmlns:a16="http://schemas.microsoft.com/office/drawing/2014/main" val="10003"/>
                  </a:ext>
                </a:extLst>
              </a:tr>
              <a:tr h="1295493">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Воды суши. Река Волга.</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D5B5"/>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Развивается эмоционально-ценностное отношение к окружающей среде, кругозор, чувство соприкосновения с великой русской рекой. Дети пытаются делать вывод о значении Волги в жизни Нижегородцев, о экологических проблемах р.Волга</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D5B5"/>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Виртульное путешествие </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D5B5"/>
                    </a:solidFill>
                  </a:tcPr>
                </a:tc>
                <a:extLst>
                  <a:ext uri="{0D108BD9-81ED-4DB2-BD59-A6C34878D82A}">
                    <a16:rowId xmlns:a16="http://schemas.microsoft.com/office/drawing/2014/main" val="10004"/>
                  </a:ext>
                </a:extLst>
              </a:tr>
              <a:tr h="1543161">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Гидросфера.П.р.№4 </a:t>
                      </a:r>
                      <a:r>
                        <a:rPr kumimoji="0" lang="ru-RU" altLang="ru-RU" sz="1400" b="0" i="0" u="none" strike="noStrike" cap="none" normalizeH="0" baseline="0">
                          <a:ln>
                            <a:noFill/>
                          </a:ln>
                          <a:solidFill>
                            <a:srgbClr val="000000"/>
                          </a:solidFill>
                          <a:effectLst/>
                          <a:latin typeface="Calibri" pitchFamily="34" charset="0"/>
                          <a:ea typeface="Calibri" pitchFamily="34" charset="0"/>
                          <a:cs typeface="Times New Roman" pitchFamily="18" charset="0"/>
                        </a:rPr>
                        <a:t> </a:t>
                      </a:r>
                      <a:r>
                        <a:rPr kumimoji="0" lang="ru-RU" altLang="ru-RU" sz="1400" b="0" i="0" u="none" strike="noStrike" cap="none" normalizeH="0" baseline="0">
                          <a:ln>
                            <a:noFill/>
                          </a:ln>
                          <a:solidFill>
                            <a:srgbClr val="000000"/>
                          </a:solidFill>
                          <a:effectLst/>
                          <a:latin typeface="Times New Roman" pitchFamily="18" charset="0"/>
                          <a:ea typeface="Calibri" pitchFamily="34" charset="0"/>
                          <a:cs typeface="Times New Roman" pitchFamily="18" charset="0"/>
                        </a:rPr>
                        <a:t>Определение по картам географических объектов.</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ADA"/>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Дети овладевают основами картографической грамотности, учатся  находить и показывать на карте России. крупные реки, озёра, в том числе и Нижегородской области. Развивается способность к  самостоятельному приобретению новых знаний и практических умений</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ADA"/>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altLang="ru-RU" sz="1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Практическая работа</a:t>
                      </a:r>
                      <a:endParaRPr kumimoji="0" lang="ru-RU" altLang="ru-RU"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1438" marR="6143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EADA"/>
                    </a:solidFill>
                  </a:tcPr>
                </a:tc>
                <a:extLst>
                  <a:ext uri="{0D108BD9-81ED-4DB2-BD59-A6C34878D82A}">
                    <a16:rowId xmlns:a16="http://schemas.microsoft.com/office/drawing/2014/main" val="10005"/>
                  </a:ext>
                </a:extLst>
              </a:tr>
            </a:tbl>
          </a:graphicData>
        </a:graphic>
      </p:graphicFrame>
      <p:sp>
        <p:nvSpPr>
          <p:cNvPr id="4" name="Управляющая кнопка: домой 3">
            <a:hlinkClick r:id="rId2" action="ppaction://hlinksldjump" highlightClick="1"/>
          </p:cNvPr>
          <p:cNvSpPr/>
          <p:nvPr/>
        </p:nvSpPr>
        <p:spPr>
          <a:xfrm>
            <a:off x="8243888" y="6381750"/>
            <a:ext cx="504825" cy="47625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388" y="188913"/>
          <a:ext cx="8785225" cy="6573837"/>
        </p:xfrm>
        <a:graphic>
          <a:graphicData uri="http://schemas.openxmlformats.org/drawingml/2006/table">
            <a:tbl>
              <a:tblPr firstRow="1" firstCol="1" bandRow="1"/>
              <a:tblGrid>
                <a:gridCol w="2928102">
                  <a:extLst>
                    <a:ext uri="{9D8B030D-6E8A-4147-A177-3AD203B41FA5}">
                      <a16:colId xmlns:a16="http://schemas.microsoft.com/office/drawing/2014/main" val="20000"/>
                    </a:ext>
                  </a:extLst>
                </a:gridCol>
                <a:gridCol w="3807451">
                  <a:extLst>
                    <a:ext uri="{9D8B030D-6E8A-4147-A177-3AD203B41FA5}">
                      <a16:colId xmlns:a16="http://schemas.microsoft.com/office/drawing/2014/main" val="20001"/>
                    </a:ext>
                  </a:extLst>
                </a:gridCol>
                <a:gridCol w="2049672">
                  <a:extLst>
                    <a:ext uri="{9D8B030D-6E8A-4147-A177-3AD203B41FA5}">
                      <a16:colId xmlns:a16="http://schemas.microsoft.com/office/drawing/2014/main" val="20002"/>
                    </a:ext>
                  </a:extLst>
                </a:gridCol>
              </a:tblGrid>
              <a:tr h="630959">
                <a:tc>
                  <a:txBody>
                    <a:bodyPr/>
                    <a:lstStyle/>
                    <a:p>
                      <a:pPr algn="ctr">
                        <a:lnSpc>
                          <a:spcPct val="115000"/>
                        </a:lnSpc>
                        <a:spcAft>
                          <a:spcPts val="0"/>
                        </a:spcAft>
                        <a:tabLst>
                          <a:tab pos="580390" algn="l"/>
                        </a:tabLst>
                      </a:pPr>
                      <a:r>
                        <a:rPr lang="ru-RU" sz="1800" dirty="0">
                          <a:solidFill>
                            <a:srgbClr val="6C0000"/>
                          </a:solidFill>
                          <a:effectLst/>
                          <a:latin typeface="Times New Roman"/>
                          <a:ea typeface="Calibri"/>
                          <a:cs typeface="Times New Roman"/>
                        </a:rPr>
                        <a:t>Тема урока</a:t>
                      </a:r>
                      <a:endParaRPr lang="ru-RU" sz="1800" dirty="0">
                        <a:solidFill>
                          <a:srgbClr val="6C0000"/>
                        </a:solidFill>
                        <a:effectLst/>
                        <a:latin typeface="Calibri"/>
                        <a:ea typeface="Calibri"/>
                        <a:cs typeface="Times New Roman"/>
                      </a:endParaRPr>
                    </a:p>
                  </a:txBody>
                  <a:tcPr marL="61440" marR="61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800" dirty="0">
                          <a:solidFill>
                            <a:srgbClr val="6C0000"/>
                          </a:solidFill>
                          <a:effectLst/>
                          <a:latin typeface="Times New Roman"/>
                          <a:ea typeface="Calibri"/>
                          <a:cs typeface="Times New Roman"/>
                        </a:rPr>
                        <a:t>Качества, которые приобретаются   на уроке</a:t>
                      </a:r>
                      <a:endParaRPr lang="ru-RU" sz="1800" dirty="0">
                        <a:solidFill>
                          <a:srgbClr val="6C0000"/>
                        </a:solidFill>
                        <a:effectLst/>
                        <a:latin typeface="Calibri"/>
                        <a:ea typeface="Calibri"/>
                        <a:cs typeface="Times New Roman"/>
                      </a:endParaRPr>
                    </a:p>
                  </a:txBody>
                  <a:tcPr marL="61440" marR="61440" marT="0" marB="0">
                    <a:lnL w="12700" cap="flat" cmpd="sng" algn="ctr">
                      <a:solidFill>
                        <a:srgbClr val="000000"/>
                      </a:solidFill>
                      <a:prstDash val="solid"/>
                      <a:round/>
                      <a:headEnd type="none" w="med" len="med"/>
                      <a:tailEnd type="none" w="med" len="med"/>
                    </a:lnL>
                    <a:solidFill>
                      <a:schemeClr val="accent6">
                        <a:lumMod val="60000"/>
                        <a:lumOff val="40000"/>
                      </a:schemeClr>
                    </a:solidFill>
                  </a:tcPr>
                </a:tc>
                <a:tc>
                  <a:txBody>
                    <a:bodyPr/>
                    <a:lstStyle/>
                    <a:p>
                      <a:pPr>
                        <a:lnSpc>
                          <a:spcPct val="115000"/>
                        </a:lnSpc>
                        <a:spcAft>
                          <a:spcPts val="0"/>
                        </a:spcAft>
                      </a:pPr>
                      <a:r>
                        <a:rPr lang="ru-RU" sz="1800" dirty="0">
                          <a:solidFill>
                            <a:srgbClr val="6C0000"/>
                          </a:solidFill>
                          <a:effectLst/>
                          <a:latin typeface="Times New Roman"/>
                          <a:ea typeface="Calibri"/>
                          <a:cs typeface="Times New Roman"/>
                        </a:rPr>
                        <a:t>Форма урока</a:t>
                      </a:r>
                      <a:endParaRPr lang="ru-RU" sz="1800" dirty="0">
                        <a:solidFill>
                          <a:srgbClr val="6C0000"/>
                        </a:solidFill>
                        <a:effectLst/>
                        <a:latin typeface="Calibri"/>
                        <a:ea typeface="Calibri"/>
                        <a:cs typeface="Times New Roman"/>
                      </a:endParaRPr>
                    </a:p>
                  </a:txBody>
                  <a:tcPr marL="61440" marR="61440" marT="0" marB="0">
                    <a:solidFill>
                      <a:schemeClr val="accent6">
                        <a:lumMod val="60000"/>
                        <a:lumOff val="40000"/>
                      </a:schemeClr>
                    </a:solidFill>
                  </a:tcPr>
                </a:tc>
                <a:extLst>
                  <a:ext uri="{0D108BD9-81ED-4DB2-BD59-A6C34878D82A}">
                    <a16:rowId xmlns:a16="http://schemas.microsoft.com/office/drawing/2014/main" val="10000"/>
                  </a:ext>
                </a:extLst>
              </a:tr>
              <a:tr h="315480">
                <a:tc gridSpan="3">
                  <a:txBody>
                    <a:bodyPr/>
                    <a:lstStyle/>
                    <a:p>
                      <a:pPr algn="ctr">
                        <a:lnSpc>
                          <a:spcPct val="115000"/>
                        </a:lnSpc>
                        <a:spcAft>
                          <a:spcPts val="0"/>
                        </a:spcAft>
                        <a:tabLst>
                          <a:tab pos="580390" algn="l"/>
                        </a:tabLst>
                      </a:pPr>
                      <a:r>
                        <a:rPr lang="ru-RU" sz="1800" b="1" dirty="0">
                          <a:solidFill>
                            <a:srgbClr val="6C0000"/>
                          </a:solidFill>
                          <a:effectLst/>
                          <a:latin typeface="Calibri"/>
                          <a:ea typeface="Calibri"/>
                          <a:cs typeface="Times New Roman"/>
                        </a:rPr>
                        <a:t>6 класс</a:t>
                      </a:r>
                    </a:p>
                  </a:txBody>
                  <a:tcPr marL="61440" marR="6144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ru-RU" sz="1800" dirty="0">
                        <a:effectLst/>
                        <a:latin typeface="Calibri"/>
                        <a:ea typeface="Calibri"/>
                        <a:cs typeface="Times New Roman"/>
                      </a:endParaRPr>
                    </a:p>
                  </a:txBody>
                  <a:tcPr marL="61438" marR="61438" marT="0" marB="0">
                    <a:lnL w="12700" cap="flat" cmpd="sng" algn="ctr">
                      <a:solidFill>
                        <a:srgbClr val="000000"/>
                      </a:solidFill>
                      <a:prstDash val="solid"/>
                      <a:round/>
                      <a:headEnd type="none" w="med" len="med"/>
                      <a:tailEnd type="none" w="med" len="med"/>
                    </a:lnL>
                  </a:tcPr>
                </a:tc>
                <a:tc hMerge="1">
                  <a:txBody>
                    <a:bodyPr/>
                    <a:lstStyle/>
                    <a:p>
                      <a:pPr>
                        <a:lnSpc>
                          <a:spcPct val="115000"/>
                        </a:lnSpc>
                        <a:spcAft>
                          <a:spcPts val="0"/>
                        </a:spcAft>
                      </a:pPr>
                      <a:endParaRPr lang="ru-RU" sz="1800" dirty="0">
                        <a:effectLst/>
                        <a:latin typeface="Calibri"/>
                        <a:ea typeface="Calibri"/>
                        <a:cs typeface="Times New Roman"/>
                      </a:endParaRPr>
                    </a:p>
                  </a:txBody>
                  <a:tcPr marL="61438" marR="61438" marT="0" marB="0"/>
                </a:tc>
                <a:extLst>
                  <a:ext uri="{0D108BD9-81ED-4DB2-BD59-A6C34878D82A}">
                    <a16:rowId xmlns:a16="http://schemas.microsoft.com/office/drawing/2014/main" val="10001"/>
                  </a:ext>
                </a:extLst>
              </a:tr>
              <a:tr h="1756501">
                <a:tc>
                  <a:txBody>
                    <a:bodyPr/>
                    <a:lstStyle/>
                    <a:p>
                      <a:pPr>
                        <a:lnSpc>
                          <a:spcPct val="115000"/>
                        </a:lnSpc>
                        <a:spcAft>
                          <a:spcPts val="0"/>
                        </a:spcAft>
                      </a:pPr>
                      <a:r>
                        <a:rPr lang="ru-RU" sz="1400" dirty="0">
                          <a:solidFill>
                            <a:srgbClr val="6C0000"/>
                          </a:solidFill>
                          <a:effectLst/>
                          <a:latin typeface="Times New Roman"/>
                          <a:ea typeface="Calibri"/>
                          <a:cs typeface="Times New Roman"/>
                        </a:rPr>
                        <a:t>Топографический план и топографическая карта. </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400" dirty="0">
                          <a:solidFill>
                            <a:srgbClr val="6C0000"/>
                          </a:solidFill>
                          <a:effectLst/>
                          <a:latin typeface="Times New Roman"/>
                          <a:ea typeface="Calibri"/>
                          <a:cs typeface="Times New Roman"/>
                        </a:rPr>
                        <a:t>Формируются познавательные интересы,  умение соотносить топографические знаки с объектами на местности, используя топографическую карту Семёновского района. Игра мотивирует детей на исследовательскую деятельность, учит  организовывать взаимодействие  в группе.</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400" dirty="0">
                          <a:solidFill>
                            <a:srgbClr val="6C0000"/>
                          </a:solidFill>
                          <a:effectLst/>
                          <a:latin typeface="Times New Roman"/>
                          <a:ea typeface="Calibri"/>
                          <a:cs typeface="Times New Roman"/>
                        </a:rPr>
                        <a:t>Урок - игра «Топографическое домино» </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1472238">
                <a:tc>
                  <a:txBody>
                    <a:bodyPr/>
                    <a:lstStyle/>
                    <a:p>
                      <a:pPr>
                        <a:lnSpc>
                          <a:spcPct val="115000"/>
                        </a:lnSpc>
                        <a:spcAft>
                          <a:spcPts val="0"/>
                        </a:spcAft>
                      </a:pPr>
                      <a:r>
                        <a:rPr lang="ru-RU" sz="1400" dirty="0">
                          <a:solidFill>
                            <a:srgbClr val="6C0000"/>
                          </a:solidFill>
                          <a:effectLst/>
                          <a:latin typeface="Times New Roman"/>
                          <a:ea typeface="Calibri"/>
                          <a:cs typeface="Times New Roman"/>
                        </a:rPr>
                        <a:t>Ориентирование на местности. Азимут</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400" dirty="0">
                          <a:solidFill>
                            <a:srgbClr val="6C0000"/>
                          </a:solidFill>
                          <a:effectLst/>
                          <a:latin typeface="Times New Roman"/>
                          <a:ea typeface="Calibri"/>
                          <a:cs typeface="Times New Roman"/>
                        </a:rPr>
                        <a:t>Дети учатся работать с компасом, определять азимут различных объектов,  определять направление расположения своего местожительства по отношению к школе. Развивается пространственное мышление и умение организовывать свою деятельность.</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400" dirty="0">
                          <a:solidFill>
                            <a:srgbClr val="6C0000"/>
                          </a:solidFill>
                          <a:effectLst/>
                          <a:latin typeface="Times New Roman"/>
                          <a:ea typeface="Calibri"/>
                          <a:cs typeface="Times New Roman"/>
                        </a:rPr>
                        <a:t>Экскурсия</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3"/>
                  </a:ext>
                </a:extLst>
              </a:tr>
              <a:tr h="981492">
                <a:tc>
                  <a:txBody>
                    <a:bodyPr/>
                    <a:lstStyle/>
                    <a:p>
                      <a:pPr>
                        <a:lnSpc>
                          <a:spcPct val="115000"/>
                        </a:lnSpc>
                        <a:spcAft>
                          <a:spcPts val="0"/>
                        </a:spcAft>
                      </a:pPr>
                      <a:r>
                        <a:rPr lang="ru-RU" sz="1400" dirty="0">
                          <a:solidFill>
                            <a:srgbClr val="6C0000"/>
                          </a:solidFill>
                          <a:effectLst/>
                          <a:latin typeface="Times New Roman"/>
                          <a:ea typeface="Calibri"/>
                          <a:cs typeface="Times New Roman"/>
                        </a:rPr>
                        <a:t>Равнины и плоскогорья суши.</a:t>
                      </a:r>
                      <a:endParaRPr lang="ru-RU" sz="1400" dirty="0">
                        <a:solidFill>
                          <a:srgbClr val="6C0000"/>
                        </a:solidFill>
                        <a:effectLst/>
                        <a:latin typeface="Calibri"/>
                        <a:ea typeface="Calibri"/>
                        <a:cs typeface="Times New Roman"/>
                      </a:endParaRPr>
                    </a:p>
                    <a:p>
                      <a:pPr>
                        <a:lnSpc>
                          <a:spcPct val="115000"/>
                        </a:lnSpc>
                        <a:spcAft>
                          <a:spcPts val="0"/>
                        </a:spcAft>
                      </a:pPr>
                      <a:r>
                        <a:rPr lang="ru-RU" sz="1400" dirty="0" err="1">
                          <a:solidFill>
                            <a:srgbClr val="6C0000"/>
                          </a:solidFill>
                          <a:effectLst/>
                          <a:latin typeface="Times New Roman"/>
                          <a:ea typeface="Calibri"/>
                          <a:cs typeface="Times New Roman"/>
                        </a:rPr>
                        <a:t>П.р</a:t>
                      </a:r>
                      <a:r>
                        <a:rPr lang="ru-RU" sz="1400" dirty="0">
                          <a:solidFill>
                            <a:srgbClr val="6C0000"/>
                          </a:solidFill>
                          <a:effectLst/>
                          <a:latin typeface="Times New Roman"/>
                          <a:ea typeface="Calibri"/>
                          <a:cs typeface="Times New Roman"/>
                        </a:rPr>
                        <a:t>. №6 «Описание равнины по типовому плану на примере Восточно-Европейской равнины»</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400" dirty="0">
                          <a:solidFill>
                            <a:srgbClr val="6C0000"/>
                          </a:solidFill>
                          <a:effectLst/>
                          <a:latin typeface="Times New Roman"/>
                          <a:ea typeface="Calibri"/>
                          <a:cs typeface="Times New Roman"/>
                        </a:rPr>
                        <a:t>Развивается чувство гражданской идентичности, кругозор, способность к  самостоятельному приобретению новых знаний и практических умений.</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400" dirty="0">
                          <a:solidFill>
                            <a:srgbClr val="6C0000"/>
                          </a:solidFill>
                          <a:effectLst/>
                          <a:latin typeface="Times New Roman"/>
                          <a:ea typeface="Calibri"/>
                          <a:cs typeface="Times New Roman"/>
                        </a:rPr>
                        <a:t>Практическая работа</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1417167">
                <a:tc>
                  <a:txBody>
                    <a:bodyPr/>
                    <a:lstStyle/>
                    <a:p>
                      <a:pPr>
                        <a:lnSpc>
                          <a:spcPct val="115000"/>
                        </a:lnSpc>
                        <a:spcAft>
                          <a:spcPts val="0"/>
                        </a:spcAft>
                      </a:pPr>
                      <a:r>
                        <a:rPr lang="ru-RU" sz="1400" dirty="0">
                          <a:solidFill>
                            <a:srgbClr val="6C0000"/>
                          </a:solidFill>
                          <a:effectLst/>
                          <a:latin typeface="Times New Roman"/>
                          <a:ea typeface="Calibri"/>
                          <a:cs typeface="Times New Roman"/>
                        </a:rPr>
                        <a:t>Изображение рельефа на карте</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400" dirty="0">
                          <a:solidFill>
                            <a:srgbClr val="6C0000"/>
                          </a:solidFill>
                          <a:effectLst/>
                          <a:latin typeface="Times New Roman"/>
                          <a:ea typeface="Calibri"/>
                          <a:cs typeface="Times New Roman"/>
                        </a:rPr>
                        <a:t>Дети учатся делать вывод о рельефе территории по цвету на физической карте, по горизонталям на топографической карте, учатся сравнивать рельеф разных частей нашей страны, анализируют  рельеф Нижегородской области.</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400" dirty="0">
                          <a:solidFill>
                            <a:srgbClr val="6C0000"/>
                          </a:solidFill>
                          <a:effectLst/>
                          <a:latin typeface="Times New Roman"/>
                          <a:ea typeface="Calibri"/>
                          <a:cs typeface="Times New Roman"/>
                        </a:rPr>
                        <a:t>Комбинированный</a:t>
                      </a:r>
                      <a:endParaRPr lang="ru-RU" sz="1400" dirty="0">
                        <a:solidFill>
                          <a:srgbClr val="6C0000"/>
                        </a:solidFill>
                        <a:effectLst/>
                        <a:latin typeface="Calibri"/>
                        <a:ea typeface="Calibri"/>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5"/>
                  </a:ext>
                </a:extLst>
              </a:tr>
            </a:tbl>
          </a:graphicData>
        </a:graphic>
      </p:graphicFrame>
      <p:sp>
        <p:nvSpPr>
          <p:cNvPr id="3" name="Управляющая кнопка: домой 2">
            <a:hlinkClick r:id="rId2" action="ppaction://hlinksldjump" highlightClick="1"/>
          </p:cNvPr>
          <p:cNvSpPr/>
          <p:nvPr/>
        </p:nvSpPr>
        <p:spPr>
          <a:xfrm>
            <a:off x="8388350" y="6237288"/>
            <a:ext cx="576263" cy="504825"/>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388" y="115888"/>
          <a:ext cx="8785225" cy="6692899"/>
        </p:xfrm>
        <a:graphic>
          <a:graphicData uri="http://schemas.openxmlformats.org/drawingml/2006/table">
            <a:tbl>
              <a:tblPr firstRow="1" firstCol="1" bandRow="1"/>
              <a:tblGrid>
                <a:gridCol w="2736428">
                  <a:extLst>
                    <a:ext uri="{9D8B030D-6E8A-4147-A177-3AD203B41FA5}">
                      <a16:colId xmlns:a16="http://schemas.microsoft.com/office/drawing/2014/main" val="20000"/>
                    </a:ext>
                  </a:extLst>
                </a:gridCol>
                <a:gridCol w="191674">
                  <a:extLst>
                    <a:ext uri="{9D8B030D-6E8A-4147-A177-3AD203B41FA5}">
                      <a16:colId xmlns:a16="http://schemas.microsoft.com/office/drawing/2014/main" val="20001"/>
                    </a:ext>
                  </a:extLst>
                </a:gridCol>
                <a:gridCol w="4272822">
                  <a:extLst>
                    <a:ext uri="{9D8B030D-6E8A-4147-A177-3AD203B41FA5}">
                      <a16:colId xmlns:a16="http://schemas.microsoft.com/office/drawing/2014/main" val="20002"/>
                    </a:ext>
                  </a:extLst>
                </a:gridCol>
                <a:gridCol w="1584301">
                  <a:extLst>
                    <a:ext uri="{9D8B030D-6E8A-4147-A177-3AD203B41FA5}">
                      <a16:colId xmlns:a16="http://schemas.microsoft.com/office/drawing/2014/main" val="20003"/>
                    </a:ext>
                  </a:extLst>
                </a:gridCol>
              </a:tblGrid>
              <a:tr h="631038">
                <a:tc gridSpan="2">
                  <a:txBody>
                    <a:bodyPr/>
                    <a:lstStyle/>
                    <a:p>
                      <a:pPr algn="ctr">
                        <a:lnSpc>
                          <a:spcPct val="115000"/>
                        </a:lnSpc>
                        <a:spcAft>
                          <a:spcPts val="0"/>
                        </a:spcAft>
                        <a:tabLst>
                          <a:tab pos="580390" algn="l"/>
                        </a:tabLst>
                      </a:pPr>
                      <a:r>
                        <a:rPr lang="ru-RU" sz="1800" dirty="0">
                          <a:solidFill>
                            <a:srgbClr val="6C0000"/>
                          </a:solidFill>
                          <a:effectLst/>
                          <a:latin typeface="Times New Roman"/>
                          <a:ea typeface="Calibri"/>
                          <a:cs typeface="Times New Roman"/>
                        </a:rPr>
                        <a:t>Тема урока</a:t>
                      </a:r>
                      <a:endParaRPr lang="ru-RU" sz="1800" dirty="0">
                        <a:solidFill>
                          <a:srgbClr val="6C0000"/>
                        </a:solidFill>
                        <a:effectLst/>
                        <a:latin typeface="Calibri"/>
                        <a:ea typeface="Calibri"/>
                        <a:cs typeface="Times New Roman"/>
                      </a:endParaRPr>
                    </a:p>
                  </a:txBody>
                  <a:tcPr marL="61440" marR="61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hMerge="1">
                  <a:txBody>
                    <a:bodyPr/>
                    <a:lstStyle/>
                    <a:p>
                      <a:endParaRPr lang="ru-RU"/>
                    </a:p>
                  </a:txBody>
                  <a:tcPr/>
                </a:tc>
                <a:tc>
                  <a:txBody>
                    <a:bodyPr/>
                    <a:lstStyle/>
                    <a:p>
                      <a:pPr>
                        <a:lnSpc>
                          <a:spcPct val="115000"/>
                        </a:lnSpc>
                        <a:spcAft>
                          <a:spcPts val="0"/>
                        </a:spcAft>
                      </a:pPr>
                      <a:r>
                        <a:rPr lang="ru-RU" sz="1800" dirty="0">
                          <a:solidFill>
                            <a:srgbClr val="6C0000"/>
                          </a:solidFill>
                          <a:effectLst/>
                          <a:latin typeface="Times New Roman"/>
                          <a:ea typeface="Calibri"/>
                          <a:cs typeface="Times New Roman"/>
                        </a:rPr>
                        <a:t>Качества, которые приобретаются   на уроке</a:t>
                      </a:r>
                      <a:endParaRPr lang="ru-RU" sz="1800" dirty="0">
                        <a:solidFill>
                          <a:srgbClr val="6C0000"/>
                        </a:solidFill>
                        <a:effectLst/>
                        <a:latin typeface="Calibri"/>
                        <a:ea typeface="Calibri"/>
                        <a:cs typeface="Times New Roman"/>
                      </a:endParaRPr>
                    </a:p>
                  </a:txBody>
                  <a:tcPr marL="61440" marR="61440" marT="0" marB="0">
                    <a:lnL w="12700" cap="flat" cmpd="sng" algn="ctr">
                      <a:solidFill>
                        <a:srgbClr val="000000"/>
                      </a:solidFill>
                      <a:prstDash val="solid"/>
                      <a:round/>
                      <a:headEnd type="none" w="med" len="med"/>
                      <a:tailEnd type="none" w="med" len="med"/>
                    </a:lnL>
                    <a:solidFill>
                      <a:schemeClr val="accent6">
                        <a:lumMod val="60000"/>
                        <a:lumOff val="40000"/>
                      </a:schemeClr>
                    </a:solidFill>
                  </a:tcPr>
                </a:tc>
                <a:tc>
                  <a:txBody>
                    <a:bodyPr/>
                    <a:lstStyle/>
                    <a:p>
                      <a:pPr>
                        <a:lnSpc>
                          <a:spcPct val="115000"/>
                        </a:lnSpc>
                        <a:spcAft>
                          <a:spcPts val="0"/>
                        </a:spcAft>
                      </a:pPr>
                      <a:r>
                        <a:rPr lang="ru-RU" sz="1800" dirty="0">
                          <a:solidFill>
                            <a:srgbClr val="6C0000"/>
                          </a:solidFill>
                          <a:effectLst/>
                          <a:latin typeface="Times New Roman"/>
                          <a:ea typeface="Calibri"/>
                          <a:cs typeface="Times New Roman"/>
                        </a:rPr>
                        <a:t>Форма урока</a:t>
                      </a:r>
                      <a:endParaRPr lang="ru-RU" sz="1800" dirty="0">
                        <a:solidFill>
                          <a:srgbClr val="6C0000"/>
                        </a:solidFill>
                        <a:effectLst/>
                        <a:latin typeface="Calibri"/>
                        <a:ea typeface="Calibri"/>
                        <a:cs typeface="Times New Roman"/>
                      </a:endParaRPr>
                    </a:p>
                  </a:txBody>
                  <a:tcPr marL="61440" marR="61440" marT="0" marB="0">
                    <a:solidFill>
                      <a:schemeClr val="accent6">
                        <a:lumMod val="60000"/>
                        <a:lumOff val="40000"/>
                      </a:schemeClr>
                    </a:solidFill>
                  </a:tcPr>
                </a:tc>
                <a:extLst>
                  <a:ext uri="{0D108BD9-81ED-4DB2-BD59-A6C34878D82A}">
                    <a16:rowId xmlns:a16="http://schemas.microsoft.com/office/drawing/2014/main" val="10000"/>
                  </a:ext>
                </a:extLst>
              </a:tr>
              <a:tr h="315531">
                <a:tc gridSpan="4">
                  <a:txBody>
                    <a:bodyPr/>
                    <a:lstStyle/>
                    <a:p>
                      <a:pPr algn="ctr">
                        <a:lnSpc>
                          <a:spcPct val="115000"/>
                        </a:lnSpc>
                        <a:spcAft>
                          <a:spcPts val="0"/>
                        </a:spcAft>
                        <a:tabLst>
                          <a:tab pos="580390" algn="l"/>
                        </a:tabLst>
                      </a:pPr>
                      <a:r>
                        <a:rPr lang="ru-RU" sz="1800" b="1" dirty="0">
                          <a:solidFill>
                            <a:srgbClr val="6C0000"/>
                          </a:solidFill>
                          <a:effectLst/>
                          <a:latin typeface="Calibri"/>
                          <a:ea typeface="Calibri"/>
                          <a:cs typeface="Times New Roman"/>
                        </a:rPr>
                        <a:t>7 класс</a:t>
                      </a:r>
                    </a:p>
                  </a:txBody>
                  <a:tcPr marL="61440" marR="6144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pPr>
                        <a:lnSpc>
                          <a:spcPct val="115000"/>
                        </a:lnSpc>
                        <a:spcAft>
                          <a:spcPts val="0"/>
                        </a:spcAft>
                      </a:pPr>
                      <a:endParaRPr lang="ru-RU" sz="1800" dirty="0">
                        <a:effectLst/>
                        <a:latin typeface="Calibri"/>
                        <a:ea typeface="Calibri"/>
                        <a:cs typeface="Times New Roman"/>
                      </a:endParaRPr>
                    </a:p>
                  </a:txBody>
                  <a:tcPr marL="61438" marR="61438" marT="0" marB="0">
                    <a:lnL w="12700" cap="flat" cmpd="sng" algn="ctr">
                      <a:solidFill>
                        <a:srgbClr val="000000"/>
                      </a:solidFill>
                      <a:prstDash val="solid"/>
                      <a:round/>
                      <a:headEnd type="none" w="med" len="med"/>
                      <a:tailEnd type="none" w="med" len="med"/>
                    </a:lnL>
                  </a:tcPr>
                </a:tc>
                <a:tc hMerge="1">
                  <a:txBody>
                    <a:bodyPr/>
                    <a:lstStyle/>
                    <a:p>
                      <a:endParaRPr lang="ru-RU"/>
                    </a:p>
                  </a:txBody>
                  <a:tcPr/>
                </a:tc>
                <a:extLst>
                  <a:ext uri="{0D108BD9-81ED-4DB2-BD59-A6C34878D82A}">
                    <a16:rowId xmlns:a16="http://schemas.microsoft.com/office/drawing/2014/main" val="10001"/>
                  </a:ext>
                </a:extLst>
              </a:tr>
              <a:tr h="1069685">
                <a:tc>
                  <a:txBody>
                    <a:bodyPr/>
                    <a:lstStyle/>
                    <a:p>
                      <a:pPr>
                        <a:lnSpc>
                          <a:spcPct val="115000"/>
                        </a:lnSpc>
                        <a:spcAft>
                          <a:spcPts val="0"/>
                        </a:spcAft>
                      </a:pPr>
                      <a:r>
                        <a:rPr lang="ru-RU" sz="1400" b="0" dirty="0">
                          <a:solidFill>
                            <a:srgbClr val="6C0000"/>
                          </a:solidFill>
                          <a:effectLst/>
                        </a:rPr>
                        <a:t>Широтная зональность и высотная поясность. Пр. р. №2 «Характеристика природной зоны своей местности»</a:t>
                      </a:r>
                      <a:endParaRPr lang="ru-RU" sz="1400" b="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nSpc>
                          <a:spcPct val="115000"/>
                        </a:lnSpc>
                        <a:spcAft>
                          <a:spcPts val="0"/>
                        </a:spcAft>
                      </a:pPr>
                      <a:r>
                        <a:rPr lang="ru-RU" sz="1400" dirty="0">
                          <a:solidFill>
                            <a:srgbClr val="6C0000"/>
                          </a:solidFill>
                          <a:effectLst/>
                        </a:rPr>
                        <a:t>Формирование и развитие посредством географических знаний познавательных интересов, интеллектуальных результатов. </a:t>
                      </a:r>
                    </a:p>
                    <a:p>
                      <a:pPr>
                        <a:lnSpc>
                          <a:spcPct val="115000"/>
                        </a:lnSpc>
                        <a:spcAft>
                          <a:spcPts val="0"/>
                        </a:spcAft>
                      </a:pPr>
                      <a:r>
                        <a:rPr lang="ru-RU" sz="1400" dirty="0">
                          <a:solidFill>
                            <a:srgbClr val="6C0000"/>
                          </a:solidFill>
                          <a:effectLst/>
                        </a:rPr>
                        <a:t> </a:t>
                      </a: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nSpc>
                          <a:spcPct val="115000"/>
                        </a:lnSpc>
                        <a:spcAft>
                          <a:spcPts val="0"/>
                        </a:spcAft>
                      </a:pPr>
                      <a:endParaRPr lang="ru-RU" sz="1400" dirty="0">
                        <a:solidFill>
                          <a:srgbClr val="6C0000"/>
                        </a:solidFill>
                        <a:effectLst/>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400" dirty="0">
                          <a:solidFill>
                            <a:srgbClr val="6C0000"/>
                          </a:solidFill>
                          <a:effectLst/>
                        </a:rPr>
                        <a:t>Практическая работа</a:t>
                      </a: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1472422">
                <a:tc>
                  <a:txBody>
                    <a:bodyPr/>
                    <a:lstStyle/>
                    <a:p>
                      <a:pPr>
                        <a:lnSpc>
                          <a:spcPct val="115000"/>
                        </a:lnSpc>
                        <a:spcAft>
                          <a:spcPts val="0"/>
                        </a:spcAft>
                      </a:pPr>
                      <a:r>
                        <a:rPr lang="ru-RU" sz="1400" b="0" dirty="0">
                          <a:solidFill>
                            <a:srgbClr val="6C0000"/>
                          </a:solidFill>
                          <a:effectLst/>
                        </a:rPr>
                        <a:t>Расселение людей. Численность населения Земли. Решение задач на вычисление рождаемости, смертности, </a:t>
                      </a:r>
                      <a:r>
                        <a:rPr lang="ru-RU" sz="1400" b="0" dirty="0" err="1">
                          <a:solidFill>
                            <a:srgbClr val="6C0000"/>
                          </a:solidFill>
                          <a:effectLst/>
                        </a:rPr>
                        <a:t>естеств</a:t>
                      </a:r>
                      <a:r>
                        <a:rPr lang="ru-RU" sz="1400" b="0" dirty="0">
                          <a:solidFill>
                            <a:srgbClr val="6C0000"/>
                          </a:solidFill>
                          <a:effectLst/>
                        </a:rPr>
                        <a:t>. прироста населения на примере данных </a:t>
                      </a:r>
                      <a:r>
                        <a:rPr lang="ru-RU" sz="1400" b="0" dirty="0" err="1">
                          <a:solidFill>
                            <a:srgbClr val="6C0000"/>
                          </a:solidFill>
                          <a:effectLst/>
                        </a:rPr>
                        <a:t>г.о</a:t>
                      </a:r>
                      <a:r>
                        <a:rPr lang="ru-RU" sz="1400" b="0" dirty="0">
                          <a:solidFill>
                            <a:srgbClr val="6C0000"/>
                          </a:solidFill>
                          <a:effectLst/>
                        </a:rPr>
                        <a:t>. Семёновский</a:t>
                      </a:r>
                      <a:endParaRPr lang="ru-RU" sz="1400" b="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nSpc>
                          <a:spcPct val="115000"/>
                        </a:lnSpc>
                        <a:spcAft>
                          <a:spcPts val="0"/>
                        </a:spcAft>
                      </a:pPr>
                      <a:r>
                        <a:rPr lang="ru-RU" sz="1400" dirty="0">
                          <a:solidFill>
                            <a:srgbClr val="6C0000"/>
                          </a:solidFill>
                          <a:effectLst/>
                        </a:rPr>
                        <a:t>Формирование чувства гражданской идентичности, познавательного  интереса к своей малой Родине. Дети учатся делать выводы, прогнозы на основе математических данных.</a:t>
                      </a: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nSpc>
                          <a:spcPct val="115000"/>
                        </a:lnSpc>
                        <a:spcAft>
                          <a:spcPts val="0"/>
                        </a:spcAft>
                      </a:pP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400" dirty="0">
                          <a:solidFill>
                            <a:srgbClr val="6C0000"/>
                          </a:solidFill>
                          <a:effectLst/>
                        </a:rPr>
                        <a:t>Урок  открытия новых знаний</a:t>
                      </a: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941038">
                <a:tc>
                  <a:txBody>
                    <a:bodyPr/>
                    <a:lstStyle/>
                    <a:p>
                      <a:pPr>
                        <a:lnSpc>
                          <a:spcPct val="115000"/>
                        </a:lnSpc>
                        <a:spcAft>
                          <a:spcPts val="0"/>
                        </a:spcAft>
                      </a:pPr>
                      <a:r>
                        <a:rPr lang="ru-RU" sz="1400" b="0" dirty="0">
                          <a:solidFill>
                            <a:srgbClr val="6C0000"/>
                          </a:solidFill>
                          <a:effectLst/>
                        </a:rPr>
                        <a:t>Климатообразующие</a:t>
                      </a:r>
                    </a:p>
                    <a:p>
                      <a:pPr>
                        <a:lnSpc>
                          <a:spcPct val="115000"/>
                        </a:lnSpc>
                        <a:spcAft>
                          <a:spcPts val="0"/>
                        </a:spcAft>
                      </a:pPr>
                      <a:r>
                        <a:rPr lang="ru-RU" sz="1400" b="0" dirty="0">
                          <a:solidFill>
                            <a:srgbClr val="6C0000"/>
                          </a:solidFill>
                          <a:effectLst/>
                        </a:rPr>
                        <a:t>факторы. </a:t>
                      </a:r>
                      <a:endParaRPr lang="ru-RU" sz="1400" b="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gridSpan="2">
                  <a:txBody>
                    <a:bodyPr/>
                    <a:lstStyle/>
                    <a:p>
                      <a:pPr>
                        <a:lnSpc>
                          <a:spcPct val="115000"/>
                        </a:lnSpc>
                        <a:spcAft>
                          <a:spcPts val="0"/>
                        </a:spcAft>
                      </a:pPr>
                      <a:r>
                        <a:rPr lang="ru-RU" sz="1400" dirty="0">
                          <a:solidFill>
                            <a:srgbClr val="6C0000"/>
                          </a:solidFill>
                          <a:effectLst/>
                        </a:rPr>
                        <a:t>Учатся выявлять взаимосвязи явлений и процессов в атмосфере на примере влияния их на климат Нижегородской области</a:t>
                      </a: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pPr>
                        <a:lnSpc>
                          <a:spcPct val="115000"/>
                        </a:lnSpc>
                        <a:spcAft>
                          <a:spcPts val="0"/>
                        </a:spcAft>
                      </a:pP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400" dirty="0">
                          <a:solidFill>
                            <a:srgbClr val="6C0000"/>
                          </a:solidFill>
                          <a:effectLst/>
                        </a:rPr>
                        <a:t>Урок  открытия новых знаний</a:t>
                      </a: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4"/>
                  </a:ext>
                </a:extLst>
              </a:tr>
              <a:tr h="1227019">
                <a:tc>
                  <a:txBody>
                    <a:bodyPr/>
                    <a:lstStyle/>
                    <a:p>
                      <a:pPr>
                        <a:lnSpc>
                          <a:spcPct val="115000"/>
                        </a:lnSpc>
                        <a:spcAft>
                          <a:spcPts val="0"/>
                        </a:spcAft>
                      </a:pPr>
                      <a:r>
                        <a:rPr lang="ru-RU" sz="1400" b="0" dirty="0">
                          <a:solidFill>
                            <a:srgbClr val="6C0000"/>
                          </a:solidFill>
                          <a:effectLst/>
                        </a:rPr>
                        <a:t>Изменение вод суши под влиянием хозяйственной деятельности</a:t>
                      </a:r>
                      <a:endParaRPr lang="ru-RU" sz="1400" b="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nSpc>
                          <a:spcPct val="115000"/>
                        </a:lnSpc>
                        <a:spcAft>
                          <a:spcPts val="0"/>
                        </a:spcAft>
                      </a:pPr>
                      <a:r>
                        <a:rPr lang="ru-RU" sz="1400" dirty="0">
                          <a:solidFill>
                            <a:srgbClr val="6C0000"/>
                          </a:solidFill>
                          <a:effectLst/>
                        </a:rPr>
                        <a:t>На примере рек </a:t>
                      </a:r>
                      <a:r>
                        <a:rPr lang="ru-RU" sz="1400" dirty="0" err="1">
                          <a:solidFill>
                            <a:srgbClr val="6C0000"/>
                          </a:solidFill>
                          <a:effectLst/>
                        </a:rPr>
                        <a:t>Санохта</a:t>
                      </a:r>
                      <a:r>
                        <a:rPr lang="ru-RU" sz="1400" dirty="0">
                          <a:solidFill>
                            <a:srgbClr val="6C0000"/>
                          </a:solidFill>
                          <a:effectLst/>
                        </a:rPr>
                        <a:t> и </a:t>
                      </a:r>
                      <a:r>
                        <a:rPr lang="ru-RU" sz="1400" dirty="0" err="1">
                          <a:solidFill>
                            <a:srgbClr val="6C0000"/>
                          </a:solidFill>
                          <a:effectLst/>
                        </a:rPr>
                        <a:t>Керженец</a:t>
                      </a:r>
                      <a:r>
                        <a:rPr lang="ru-RU" sz="1400" dirty="0">
                          <a:solidFill>
                            <a:srgbClr val="6C0000"/>
                          </a:solidFill>
                          <a:effectLst/>
                        </a:rPr>
                        <a:t>, дети учатся выявлять причины загрязнения и обмеления рек, намечают пути решения этих проблем. Учатся подбирать аргументы, вести диалог с оппонентами, иметь свою точку зрения, проявляя толерантность.</a:t>
                      </a: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pPr>
                        <a:lnSpc>
                          <a:spcPct val="115000"/>
                        </a:lnSpc>
                        <a:spcAft>
                          <a:spcPts val="0"/>
                        </a:spcAft>
                      </a:pP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400" dirty="0">
                          <a:solidFill>
                            <a:srgbClr val="6C0000"/>
                          </a:solidFill>
                          <a:effectLst/>
                        </a:rPr>
                        <a:t>Диспут</a:t>
                      </a: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1036166">
                <a:tc>
                  <a:txBody>
                    <a:bodyPr/>
                    <a:lstStyle/>
                    <a:p>
                      <a:pPr>
                        <a:lnSpc>
                          <a:spcPct val="115000"/>
                        </a:lnSpc>
                        <a:spcAft>
                          <a:spcPts val="0"/>
                        </a:spcAft>
                      </a:pPr>
                      <a:r>
                        <a:rPr lang="ru-RU" sz="1400" b="0" dirty="0">
                          <a:solidFill>
                            <a:srgbClr val="6C0000"/>
                          </a:solidFill>
                          <a:effectLst/>
                        </a:rPr>
                        <a:t>Повторение и обобщение раздела «Материки и страны»</a:t>
                      </a:r>
                      <a:endParaRPr lang="ru-RU" sz="1400" b="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gridSpan="2">
                  <a:txBody>
                    <a:bodyPr/>
                    <a:lstStyle/>
                    <a:p>
                      <a:pPr>
                        <a:lnSpc>
                          <a:spcPct val="115000"/>
                        </a:lnSpc>
                        <a:spcAft>
                          <a:spcPts val="0"/>
                        </a:spcAft>
                      </a:pPr>
                      <a:r>
                        <a:rPr lang="ru-RU" sz="1400" dirty="0">
                          <a:solidFill>
                            <a:srgbClr val="6C0000"/>
                          </a:solidFill>
                          <a:effectLst/>
                        </a:rPr>
                        <a:t> В процессе игры дети повторяют пройденный материал с большим интересом,  учатся взаимодействию в группе, развивается интеллект и быстрота реакции. Узнают что-то новое о своей стране, своём крае, развивая кругозор. </a:t>
                      </a: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pPr>
                        <a:lnSpc>
                          <a:spcPct val="115000"/>
                        </a:lnSpc>
                        <a:spcAft>
                          <a:spcPts val="0"/>
                        </a:spcAft>
                      </a:pP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400" dirty="0">
                          <a:solidFill>
                            <a:srgbClr val="6C0000"/>
                          </a:solidFill>
                          <a:effectLst/>
                        </a:rPr>
                        <a:t>Урок- обобщение в форме игры</a:t>
                      </a:r>
                      <a:endParaRPr lang="ru-RU" sz="1400" dirty="0">
                        <a:solidFill>
                          <a:srgbClr val="6C0000"/>
                        </a:solidFill>
                        <a:effectLst/>
                        <a:latin typeface="Calibri"/>
                        <a:ea typeface="Calibri"/>
                        <a:cs typeface="Times New Roman"/>
                      </a:endParaRPr>
                    </a:p>
                  </a:txBody>
                  <a:tcPr marL="65600" marR="65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6"/>
                  </a:ext>
                </a:extLst>
              </a:tr>
            </a:tbl>
          </a:graphicData>
        </a:graphic>
      </p:graphicFrame>
      <p:sp>
        <p:nvSpPr>
          <p:cNvPr id="3" name="Управляющая кнопка: домой 2">
            <a:hlinkClick r:id="rId2" action="ppaction://hlinksldjump" highlightClick="1"/>
          </p:cNvPr>
          <p:cNvSpPr/>
          <p:nvPr/>
        </p:nvSpPr>
        <p:spPr>
          <a:xfrm>
            <a:off x="8316913" y="6381750"/>
            <a:ext cx="503237" cy="43180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27584" y="332656"/>
            <a:ext cx="7920880" cy="1384995"/>
          </a:xfrm>
          <a:prstGeom prst="rect">
            <a:avLst/>
          </a:prstGeom>
          <a:solidFill>
            <a:schemeClr val="accent6">
              <a:lumMod val="20000"/>
              <a:lumOff val="80000"/>
            </a:schemeClr>
          </a:solidFill>
          <a:ln w="76200">
            <a:solidFill>
              <a:schemeClr val="accent6">
                <a:lumMod val="60000"/>
                <a:lumOff val="40000"/>
              </a:schemeClr>
            </a:solidFill>
          </a:ln>
          <a:scene3d>
            <a:camera prst="orthographicFront"/>
            <a:lightRig rig="threePt" dir="t"/>
          </a:scene3d>
          <a:sp3d>
            <a:bevelT prst="angle"/>
          </a:sp3d>
        </p:spPr>
        <p:txBody>
          <a:bodyPr>
            <a:spAutoFit/>
          </a:bodyPr>
          <a:lstStyle/>
          <a:p>
            <a:pPr algn="ctr" eaLnBrk="1" hangingPunct="1">
              <a:defRPr/>
            </a:pPr>
            <a:r>
              <a:rPr lang="ru-RU" sz="2800" dirty="0">
                <a:solidFill>
                  <a:schemeClr val="accent6">
                    <a:lumMod val="50000"/>
                  </a:schemeClr>
                </a:solidFill>
              </a:rPr>
              <a:t>Реализация эколого- краеведческого направления на уроках географии и во внеурочной деятельности</a:t>
            </a:r>
            <a:endParaRPr lang="ru-RU" sz="2800" b="1" dirty="0">
              <a:solidFill>
                <a:schemeClr val="accent6">
                  <a:lumMod val="50000"/>
                </a:schemeClr>
              </a:solidFill>
              <a:latin typeface="Arial Black" panose="020B0A04020102020204" pitchFamily="34" charset="0"/>
            </a:endParaRPr>
          </a:p>
        </p:txBody>
      </p:sp>
      <p:pic>
        <p:nvPicPr>
          <p:cNvPr id="17"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11188" y="2351088"/>
            <a:ext cx="3149600" cy="1882775"/>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3" name="Picture 17" descr="C:\Users\Азм\Desktop\Фото и видео к аттестации\Новая папка\IMG_20180430_112427.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759325" y="2351088"/>
            <a:ext cx="3348038" cy="1882775"/>
          </a:xfrm>
          <a:prstGeom prst="rect">
            <a:avLst/>
          </a:prstGeom>
          <a:noFill/>
          <a:ln w="28575">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21" name="Picture 3" descr="D:\Экология\IMG_3764.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651500" y="4775200"/>
            <a:ext cx="3348038" cy="1965325"/>
          </a:xfrm>
          <a:prstGeom prst="rect">
            <a:avLst/>
          </a:prstGeom>
          <a:noFill/>
          <a:ln w="28575">
            <a:solidFill>
              <a:schemeClr val="accent6">
                <a:lumMod val="75000"/>
              </a:schemeClr>
            </a:solidFill>
          </a:ln>
          <a:extLst>
            <a:ext uri="{909E8E84-426E-40DD-AFC4-6F175D3DCCD1}">
              <a14:hiddenFill xmlns:a14="http://schemas.microsoft.com/office/drawing/2010/main">
                <a:solidFill>
                  <a:srgbClr val="FFFFFF"/>
                </a:solidFill>
              </a14:hiddenFill>
            </a:ext>
          </a:extLst>
        </p:spPr>
      </p:pic>
      <p:sp>
        <p:nvSpPr>
          <p:cNvPr id="22" name="computr3"/>
          <p:cNvSpPr>
            <a:spLocks noEditPoints="1" noChangeArrowheads="1"/>
          </p:cNvSpPr>
          <p:nvPr/>
        </p:nvSpPr>
        <p:spPr bwMode="auto">
          <a:xfrm>
            <a:off x="23813" y="4762500"/>
            <a:ext cx="2319337" cy="1876425"/>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chemeClr val="bg1">
                <a:lumMod val="50000"/>
              </a:schemeClr>
            </a:solidFill>
            <a:miter lim="800000"/>
            <a:headEnd/>
            <a:tailEnd/>
          </a:ln>
        </p:spPr>
        <p:txBody>
          <a:bodyPr/>
          <a:lstStyle/>
          <a:p>
            <a:pPr eaLnBrk="1" hangingPunct="1">
              <a:defRPr/>
            </a:pPr>
            <a:endParaRPr lang="ru-RU"/>
          </a:p>
        </p:txBody>
      </p:sp>
      <p:pic>
        <p:nvPicPr>
          <p:cNvPr id="4114" name="Picture 18" descr="C:\Users\Азм\Desktop\icon.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827088" y="4868863"/>
            <a:ext cx="966787" cy="1074737"/>
          </a:xfrm>
          <a:prstGeom prst="rect">
            <a:avLst/>
          </a:prstGeom>
          <a:noFill/>
          <a:ln w="28575">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25" name="Picture 2" descr="D:\фото май 2010\IMG_3304.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343150" y="4483100"/>
            <a:ext cx="3114675" cy="1846263"/>
          </a:xfrm>
          <a:prstGeom prst="rect">
            <a:avLst/>
          </a:prstGeom>
          <a:noFill/>
          <a:ln w="28575">
            <a:solidFill>
              <a:schemeClr val="accent6">
                <a:lumMod val="75000"/>
              </a:schemeClr>
            </a:solidFill>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388" y="188913"/>
          <a:ext cx="8785225" cy="6600827"/>
        </p:xfrm>
        <a:graphic>
          <a:graphicData uri="http://schemas.openxmlformats.org/drawingml/2006/table">
            <a:tbl>
              <a:tblPr firstRow="1" firstCol="1" bandRow="1"/>
              <a:tblGrid>
                <a:gridCol w="2928102">
                  <a:extLst>
                    <a:ext uri="{9D8B030D-6E8A-4147-A177-3AD203B41FA5}">
                      <a16:colId xmlns:a16="http://schemas.microsoft.com/office/drawing/2014/main" val="20000"/>
                    </a:ext>
                  </a:extLst>
                </a:gridCol>
                <a:gridCol w="3807451">
                  <a:extLst>
                    <a:ext uri="{9D8B030D-6E8A-4147-A177-3AD203B41FA5}">
                      <a16:colId xmlns:a16="http://schemas.microsoft.com/office/drawing/2014/main" val="20001"/>
                    </a:ext>
                  </a:extLst>
                </a:gridCol>
                <a:gridCol w="2049672">
                  <a:extLst>
                    <a:ext uri="{9D8B030D-6E8A-4147-A177-3AD203B41FA5}">
                      <a16:colId xmlns:a16="http://schemas.microsoft.com/office/drawing/2014/main" val="20002"/>
                    </a:ext>
                  </a:extLst>
                </a:gridCol>
              </a:tblGrid>
              <a:tr h="630936">
                <a:tc>
                  <a:txBody>
                    <a:bodyPr/>
                    <a:lstStyle/>
                    <a:p>
                      <a:pPr algn="ctr">
                        <a:lnSpc>
                          <a:spcPct val="115000"/>
                        </a:lnSpc>
                        <a:spcAft>
                          <a:spcPts val="0"/>
                        </a:spcAft>
                        <a:tabLst>
                          <a:tab pos="580390" algn="l"/>
                        </a:tabLst>
                      </a:pPr>
                      <a:r>
                        <a:rPr lang="ru-RU" sz="1800" dirty="0">
                          <a:solidFill>
                            <a:srgbClr val="6C0000"/>
                          </a:solidFill>
                          <a:effectLst/>
                          <a:latin typeface="Times New Roman"/>
                          <a:ea typeface="Calibri"/>
                          <a:cs typeface="Times New Roman"/>
                        </a:rPr>
                        <a:t>Тема урока</a:t>
                      </a:r>
                      <a:endParaRPr lang="ru-RU" sz="1800" dirty="0">
                        <a:solidFill>
                          <a:srgbClr val="6C0000"/>
                        </a:solidFill>
                        <a:effectLst/>
                        <a:latin typeface="Calibri"/>
                        <a:ea typeface="Calibri"/>
                        <a:cs typeface="Times New Roman"/>
                      </a:endParaRPr>
                    </a:p>
                  </a:txBody>
                  <a:tcPr marL="61440" marR="61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nSpc>
                          <a:spcPct val="115000"/>
                        </a:lnSpc>
                        <a:spcAft>
                          <a:spcPts val="0"/>
                        </a:spcAft>
                      </a:pPr>
                      <a:r>
                        <a:rPr lang="ru-RU" sz="1800" dirty="0">
                          <a:solidFill>
                            <a:srgbClr val="6C0000"/>
                          </a:solidFill>
                          <a:effectLst/>
                          <a:latin typeface="Times New Roman"/>
                          <a:ea typeface="Calibri"/>
                          <a:cs typeface="Times New Roman"/>
                        </a:rPr>
                        <a:t>Качества, которые приобретаются   на уроке</a:t>
                      </a:r>
                      <a:endParaRPr lang="ru-RU" sz="1800" dirty="0">
                        <a:solidFill>
                          <a:srgbClr val="6C0000"/>
                        </a:solidFill>
                        <a:effectLst/>
                        <a:latin typeface="Calibri"/>
                        <a:ea typeface="Calibri"/>
                        <a:cs typeface="Times New Roman"/>
                      </a:endParaRPr>
                    </a:p>
                  </a:txBody>
                  <a:tcPr marL="61440" marR="61440" marT="0" marB="0">
                    <a:lnL w="12700" cap="flat" cmpd="sng" algn="ctr">
                      <a:solidFill>
                        <a:srgbClr val="000000"/>
                      </a:solidFill>
                      <a:prstDash val="solid"/>
                      <a:round/>
                      <a:headEnd type="none" w="med" len="med"/>
                      <a:tailEnd type="none" w="med" len="med"/>
                    </a:lnL>
                    <a:solidFill>
                      <a:schemeClr val="accent6">
                        <a:lumMod val="60000"/>
                        <a:lumOff val="40000"/>
                      </a:schemeClr>
                    </a:solidFill>
                  </a:tcPr>
                </a:tc>
                <a:tc>
                  <a:txBody>
                    <a:bodyPr/>
                    <a:lstStyle/>
                    <a:p>
                      <a:pPr>
                        <a:lnSpc>
                          <a:spcPct val="115000"/>
                        </a:lnSpc>
                        <a:spcAft>
                          <a:spcPts val="0"/>
                        </a:spcAft>
                      </a:pPr>
                      <a:r>
                        <a:rPr lang="ru-RU" sz="1800" dirty="0">
                          <a:solidFill>
                            <a:srgbClr val="6C0000"/>
                          </a:solidFill>
                          <a:effectLst/>
                          <a:latin typeface="Times New Roman"/>
                          <a:ea typeface="Calibri"/>
                          <a:cs typeface="Times New Roman"/>
                        </a:rPr>
                        <a:t>Форма урока</a:t>
                      </a:r>
                      <a:endParaRPr lang="ru-RU" sz="1800" dirty="0">
                        <a:solidFill>
                          <a:srgbClr val="6C0000"/>
                        </a:solidFill>
                        <a:effectLst/>
                        <a:latin typeface="Calibri"/>
                        <a:ea typeface="Calibri"/>
                        <a:cs typeface="Times New Roman"/>
                      </a:endParaRPr>
                    </a:p>
                  </a:txBody>
                  <a:tcPr marL="61440" marR="61440" marT="0" marB="0">
                    <a:solidFill>
                      <a:schemeClr val="accent6">
                        <a:lumMod val="60000"/>
                        <a:lumOff val="40000"/>
                      </a:schemeClr>
                    </a:solidFill>
                  </a:tcPr>
                </a:tc>
                <a:extLst>
                  <a:ext uri="{0D108BD9-81ED-4DB2-BD59-A6C34878D82A}">
                    <a16:rowId xmlns:a16="http://schemas.microsoft.com/office/drawing/2014/main" val="10000"/>
                  </a:ext>
                </a:extLst>
              </a:tr>
              <a:tr h="315468">
                <a:tc gridSpan="3">
                  <a:txBody>
                    <a:bodyPr/>
                    <a:lstStyle/>
                    <a:p>
                      <a:pPr algn="ctr">
                        <a:lnSpc>
                          <a:spcPct val="115000"/>
                        </a:lnSpc>
                        <a:spcAft>
                          <a:spcPts val="0"/>
                        </a:spcAft>
                        <a:tabLst>
                          <a:tab pos="580390" algn="l"/>
                        </a:tabLst>
                      </a:pPr>
                      <a:r>
                        <a:rPr lang="ru-RU" sz="1800" b="1" dirty="0">
                          <a:solidFill>
                            <a:srgbClr val="6C0000"/>
                          </a:solidFill>
                          <a:effectLst/>
                          <a:latin typeface="Calibri"/>
                          <a:ea typeface="Calibri"/>
                          <a:cs typeface="Times New Roman"/>
                        </a:rPr>
                        <a:t>8 класс</a:t>
                      </a:r>
                    </a:p>
                  </a:txBody>
                  <a:tcPr marL="61440" marR="6144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ru-RU" sz="1800" dirty="0">
                        <a:effectLst/>
                        <a:latin typeface="Calibri"/>
                        <a:ea typeface="Calibri"/>
                        <a:cs typeface="Times New Roman"/>
                      </a:endParaRPr>
                    </a:p>
                  </a:txBody>
                  <a:tcPr marL="61438" marR="61438" marT="0" marB="0">
                    <a:lnL w="12700" cap="flat" cmpd="sng" algn="ctr">
                      <a:solidFill>
                        <a:srgbClr val="000000"/>
                      </a:solidFill>
                      <a:prstDash val="solid"/>
                      <a:round/>
                      <a:headEnd type="none" w="med" len="med"/>
                      <a:tailEnd type="none" w="med" len="med"/>
                    </a:lnL>
                  </a:tcPr>
                </a:tc>
                <a:tc hMerge="1">
                  <a:txBody>
                    <a:bodyPr/>
                    <a:lstStyle/>
                    <a:p>
                      <a:pPr>
                        <a:lnSpc>
                          <a:spcPct val="115000"/>
                        </a:lnSpc>
                        <a:spcAft>
                          <a:spcPts val="0"/>
                        </a:spcAft>
                      </a:pPr>
                      <a:endParaRPr lang="ru-RU" sz="1800" dirty="0">
                        <a:effectLst/>
                        <a:latin typeface="Calibri"/>
                        <a:ea typeface="Calibri"/>
                        <a:cs typeface="Times New Roman"/>
                      </a:endParaRPr>
                    </a:p>
                  </a:txBody>
                  <a:tcPr marL="61438" marR="61438" marT="0" marB="0"/>
                </a:tc>
                <a:extLst>
                  <a:ext uri="{0D108BD9-81ED-4DB2-BD59-A6C34878D82A}">
                    <a16:rowId xmlns:a16="http://schemas.microsoft.com/office/drawing/2014/main" val="10001"/>
                  </a:ext>
                </a:extLst>
              </a:tr>
              <a:tr h="709396">
                <a:tc>
                  <a:txBody>
                    <a:bodyPr/>
                    <a:lstStyle/>
                    <a:p>
                      <a:pPr>
                        <a:lnSpc>
                          <a:spcPct val="115000"/>
                        </a:lnSpc>
                        <a:spcAft>
                          <a:spcPts val="0"/>
                        </a:spcAft>
                      </a:pPr>
                      <a:r>
                        <a:rPr lang="ru-RU" sz="1200" dirty="0">
                          <a:solidFill>
                            <a:srgbClr val="6C0000"/>
                          </a:solidFill>
                          <a:effectLst/>
                        </a:rPr>
                        <a:t>Географическое положение России и Нижегородской области</a:t>
                      </a:r>
                      <a:endParaRPr lang="ru-RU" sz="12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200" dirty="0">
                          <a:solidFill>
                            <a:srgbClr val="6C0000"/>
                          </a:solidFill>
                          <a:effectLst/>
                        </a:rPr>
                        <a:t>Формирование гражданской идентичности, умения работать с картой, анализировать и делать выводы.</a:t>
                      </a:r>
                      <a:endParaRPr lang="ru-RU" sz="12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200" dirty="0">
                          <a:solidFill>
                            <a:srgbClr val="6C0000"/>
                          </a:solidFill>
                          <a:effectLst/>
                        </a:rPr>
                        <a:t>Урок  открытия новых знаний</a:t>
                      </a:r>
                      <a:endParaRPr lang="ru-RU" sz="12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1472079">
                <a:tc>
                  <a:txBody>
                    <a:bodyPr/>
                    <a:lstStyle/>
                    <a:p>
                      <a:pPr>
                        <a:lnSpc>
                          <a:spcPct val="115000"/>
                        </a:lnSpc>
                        <a:spcAft>
                          <a:spcPts val="0"/>
                        </a:spcAft>
                      </a:pPr>
                      <a:r>
                        <a:rPr lang="ru-RU" sz="1100" dirty="0">
                          <a:solidFill>
                            <a:srgbClr val="6C0000"/>
                          </a:solidFill>
                          <a:effectLst/>
                        </a:rPr>
                        <a:t>Особенности рельефа как результат геологической истории формирования территории. Пр.р.№3 «Выявление зависимости между тектоническим строением, формами рельефа и полезными ископаемыми на примере Нижегородской области»</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100" dirty="0">
                          <a:solidFill>
                            <a:srgbClr val="6C0000"/>
                          </a:solidFill>
                          <a:effectLst/>
                        </a:rPr>
                        <a:t>Формируются умения выявлять зависимость между процессами и явлениями, устанавливать причинно-следственные связи, строить логические  рассуждения, делать выводы.</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100" dirty="0">
                          <a:solidFill>
                            <a:srgbClr val="6C0000"/>
                          </a:solidFill>
                          <a:effectLst/>
                        </a:rPr>
                        <a:t>Практическая работа</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3"/>
                  </a:ext>
                </a:extLst>
              </a:tr>
              <a:tr h="981386">
                <a:tc>
                  <a:txBody>
                    <a:bodyPr/>
                    <a:lstStyle/>
                    <a:p>
                      <a:pPr>
                        <a:lnSpc>
                          <a:spcPct val="115000"/>
                        </a:lnSpc>
                        <a:spcAft>
                          <a:spcPts val="0"/>
                        </a:spcAft>
                      </a:pPr>
                      <a:r>
                        <a:rPr lang="ru-RU" sz="1100" dirty="0">
                          <a:solidFill>
                            <a:srgbClr val="6C0000"/>
                          </a:solidFill>
                          <a:effectLst/>
                        </a:rPr>
                        <a:t>Литосфера. Рельеф. Человек.</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100" dirty="0">
                          <a:solidFill>
                            <a:srgbClr val="6C0000"/>
                          </a:solidFill>
                          <a:effectLst/>
                        </a:rPr>
                        <a:t>Учатся устанавливать </a:t>
                      </a:r>
                      <a:r>
                        <a:rPr lang="ru-RU" sz="1100" dirty="0" err="1">
                          <a:solidFill>
                            <a:srgbClr val="6C0000"/>
                          </a:solidFill>
                          <a:effectLst/>
                        </a:rPr>
                        <a:t>причинно</a:t>
                      </a:r>
                      <a:r>
                        <a:rPr lang="ru-RU" sz="1100" dirty="0">
                          <a:solidFill>
                            <a:srgbClr val="6C0000"/>
                          </a:solidFill>
                          <a:effectLst/>
                        </a:rPr>
                        <a:t> –следственные  связи между деятельностью человека и формами рельефа. Выявляют принципы рационального природопользования. Происходит формирования экологической грамотности.</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100" dirty="0">
                          <a:solidFill>
                            <a:srgbClr val="6C0000"/>
                          </a:solidFill>
                          <a:effectLst/>
                        </a:rPr>
                        <a:t>Диспут</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1074547">
                <a:tc>
                  <a:txBody>
                    <a:bodyPr/>
                    <a:lstStyle/>
                    <a:p>
                      <a:pPr>
                        <a:lnSpc>
                          <a:spcPct val="115000"/>
                        </a:lnSpc>
                        <a:spcAft>
                          <a:spcPts val="0"/>
                        </a:spcAft>
                      </a:pPr>
                      <a:r>
                        <a:rPr lang="ru-RU" sz="1100" dirty="0">
                          <a:solidFill>
                            <a:srgbClr val="6C0000"/>
                          </a:solidFill>
                          <a:effectLst/>
                        </a:rPr>
                        <a:t>Коэффициент увлажнения. Пр.р.№4 « Определение по картам основных закономерностей климатических показателей на примере Нижегородской области»</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100" dirty="0">
                          <a:solidFill>
                            <a:srgbClr val="6C0000"/>
                          </a:solidFill>
                          <a:effectLst/>
                        </a:rPr>
                        <a:t>Формирование и развитие посредством географических знаний познавательных интересов, интеллектуальных результатов. Учатся выявлять взаимосвязи явлений и процессов в формировании  климата Нижегородской области.</a:t>
                      </a: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100" dirty="0">
                          <a:solidFill>
                            <a:srgbClr val="6C0000"/>
                          </a:solidFill>
                          <a:effectLst/>
                        </a:rPr>
                        <a:t>Практическая работа</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5"/>
                  </a:ext>
                </a:extLst>
              </a:tr>
              <a:tr h="1417015">
                <a:tc>
                  <a:txBody>
                    <a:bodyPr/>
                    <a:lstStyle/>
                    <a:p>
                      <a:pPr>
                        <a:lnSpc>
                          <a:spcPct val="115000"/>
                        </a:lnSpc>
                        <a:spcAft>
                          <a:spcPts val="0"/>
                        </a:spcAft>
                      </a:pPr>
                      <a:r>
                        <a:rPr lang="ru-RU" sz="1100" dirty="0">
                          <a:solidFill>
                            <a:srgbClr val="6C0000"/>
                          </a:solidFill>
                          <a:effectLst/>
                        </a:rPr>
                        <a:t>Особо охраняемые природные территории России </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100" dirty="0">
                          <a:solidFill>
                            <a:srgbClr val="6C0000"/>
                          </a:solidFill>
                          <a:effectLst/>
                        </a:rPr>
                        <a:t>Используя фото экспозиции заповедников дети приобретают новые знаний, распределяют роли в группе, готовятся к выступлению. На примере заповедника Керженский, дети раскрывают уникальность природы своего керженского края, изучают его животный и растительный мир, проявляя искренние чувства любви к совей малой родине.</a:t>
                      </a: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ru-RU" sz="1100" dirty="0">
                          <a:solidFill>
                            <a:srgbClr val="6C0000"/>
                          </a:solidFill>
                          <a:effectLst/>
                        </a:rPr>
                        <a:t>Урок - игра</a:t>
                      </a:r>
                      <a:endParaRPr lang="ru-RU" sz="1100" dirty="0">
                        <a:solidFill>
                          <a:srgbClr val="6C0000"/>
                        </a:solidFill>
                        <a:effectLst/>
                        <a:latin typeface="Calibri"/>
                        <a:ea typeface="Calibri"/>
                        <a:cs typeface="Times New Roman"/>
                      </a:endParaRPr>
                    </a:p>
                  </a:txBody>
                  <a:tcPr marL="52091" marR="520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
        <p:nvSpPr>
          <p:cNvPr id="3" name="Управляющая кнопка: домой 2">
            <a:hlinkClick r:id="rId2" action="ppaction://hlinksldjump" highlightClick="1"/>
          </p:cNvPr>
          <p:cNvSpPr/>
          <p:nvPr/>
        </p:nvSpPr>
        <p:spPr>
          <a:xfrm>
            <a:off x="8460432" y="6381328"/>
            <a:ext cx="576064" cy="47667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644073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9" descr="C:\Users\Азм\Desktop\slide_2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3528" y="1188555"/>
            <a:ext cx="4731056" cy="2266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323528" y="370237"/>
            <a:ext cx="4572000" cy="646331"/>
          </a:xfrm>
          <a:prstGeom prst="rect">
            <a:avLst/>
          </a:prstGeom>
        </p:spPr>
        <p:txBody>
          <a:bodyPr>
            <a:spAutoFit/>
          </a:bodyPr>
          <a:lstStyle/>
          <a:p>
            <a:pPr>
              <a:defRPr/>
            </a:pPr>
            <a:r>
              <a:rPr lang="ru-RU" b="1" i="1" dirty="0"/>
              <a:t>Результаты анкетирования уровня экологической грамотности учащихся</a:t>
            </a:r>
          </a:p>
        </p:txBody>
      </p:sp>
      <p:graphicFrame>
        <p:nvGraphicFramePr>
          <p:cNvPr id="4" name="Диаграмма 3"/>
          <p:cNvGraphicFramePr/>
          <p:nvPr>
            <p:extLst>
              <p:ext uri="{D42A27DB-BD31-4B8C-83A1-F6EECF244321}">
                <p14:modId xmlns:p14="http://schemas.microsoft.com/office/powerpoint/2010/main" val="805466167"/>
              </p:ext>
            </p:extLst>
          </p:nvPr>
        </p:nvGraphicFramePr>
        <p:xfrm>
          <a:off x="253571" y="4437112"/>
          <a:ext cx="4030397" cy="2248272"/>
        </p:xfrm>
        <a:graphic>
          <a:graphicData uri="http://schemas.openxmlformats.org/drawingml/2006/chart">
            <c:chart xmlns:c="http://schemas.openxmlformats.org/drawingml/2006/chart" xmlns:r="http://schemas.openxmlformats.org/officeDocument/2006/relationships" r:id="rId3"/>
          </a:graphicData>
        </a:graphic>
      </p:graphicFrame>
      <p:sp>
        <p:nvSpPr>
          <p:cNvPr id="5" name="Прямоугольник 4"/>
          <p:cNvSpPr/>
          <p:nvPr/>
        </p:nvSpPr>
        <p:spPr>
          <a:xfrm>
            <a:off x="107504" y="3455459"/>
            <a:ext cx="4464496" cy="646331"/>
          </a:xfrm>
          <a:prstGeom prst="rect">
            <a:avLst/>
          </a:prstGeom>
        </p:spPr>
        <p:txBody>
          <a:bodyPr wrap="square">
            <a:spAutoFit/>
          </a:bodyPr>
          <a:lstStyle/>
          <a:p>
            <a:pPr algn="ctr"/>
            <a:r>
              <a:rPr lang="ru-RU" b="1" dirty="0"/>
              <a:t>Какие памятники природы имеются</a:t>
            </a:r>
          </a:p>
          <a:p>
            <a:pPr algn="ctr"/>
            <a:r>
              <a:rPr lang="ru-RU" b="1" dirty="0"/>
              <a:t> в </a:t>
            </a:r>
            <a:r>
              <a:rPr lang="ru-RU" b="1" dirty="0" err="1"/>
              <a:t>г.о</a:t>
            </a:r>
            <a:r>
              <a:rPr lang="ru-RU" b="1" dirty="0"/>
              <a:t>. Семеновский?</a:t>
            </a:r>
            <a:endParaRPr lang="ru-RU" dirty="0"/>
          </a:p>
        </p:txBody>
      </p:sp>
      <p:graphicFrame>
        <p:nvGraphicFramePr>
          <p:cNvPr id="6" name="Диаграмма 5"/>
          <p:cNvGraphicFramePr/>
          <p:nvPr>
            <p:extLst>
              <p:ext uri="{D42A27DB-BD31-4B8C-83A1-F6EECF244321}">
                <p14:modId xmlns:p14="http://schemas.microsoft.com/office/powerpoint/2010/main" val="2224805069"/>
              </p:ext>
            </p:extLst>
          </p:nvPr>
        </p:nvGraphicFramePr>
        <p:xfrm>
          <a:off x="5508103" y="1031174"/>
          <a:ext cx="3217259" cy="2181802"/>
        </p:xfrm>
        <a:graphic>
          <a:graphicData uri="http://schemas.openxmlformats.org/drawingml/2006/chart">
            <c:chart xmlns:c="http://schemas.openxmlformats.org/drawingml/2006/chart" xmlns:r="http://schemas.openxmlformats.org/officeDocument/2006/relationships" r:id="rId4"/>
          </a:graphicData>
        </a:graphic>
      </p:graphicFrame>
      <p:sp>
        <p:nvSpPr>
          <p:cNvPr id="7" name="Прямоугольник 6"/>
          <p:cNvSpPr/>
          <p:nvPr/>
        </p:nvSpPr>
        <p:spPr>
          <a:xfrm>
            <a:off x="4895528" y="356354"/>
            <a:ext cx="4194684" cy="646331"/>
          </a:xfrm>
          <a:prstGeom prst="rect">
            <a:avLst/>
          </a:prstGeom>
        </p:spPr>
        <p:txBody>
          <a:bodyPr wrap="square">
            <a:spAutoFit/>
          </a:bodyPr>
          <a:lstStyle/>
          <a:p>
            <a:pPr algn="ctr"/>
            <a:r>
              <a:rPr lang="ru-RU" b="1" dirty="0"/>
              <a:t>Вы принимали участие в экологических акциях?</a:t>
            </a:r>
            <a:endParaRPr lang="ru-RU" dirty="0"/>
          </a:p>
        </p:txBody>
      </p:sp>
      <p:graphicFrame>
        <p:nvGraphicFramePr>
          <p:cNvPr id="8" name="Диаграмма 7"/>
          <p:cNvGraphicFramePr/>
          <p:nvPr>
            <p:extLst>
              <p:ext uri="{D42A27DB-BD31-4B8C-83A1-F6EECF244321}">
                <p14:modId xmlns:p14="http://schemas.microsoft.com/office/powerpoint/2010/main" val="4102519345"/>
              </p:ext>
            </p:extLst>
          </p:nvPr>
        </p:nvGraphicFramePr>
        <p:xfrm>
          <a:off x="4716016" y="4437112"/>
          <a:ext cx="4176464" cy="2246745"/>
        </p:xfrm>
        <a:graphic>
          <a:graphicData uri="http://schemas.openxmlformats.org/drawingml/2006/chart">
            <c:chart xmlns:c="http://schemas.openxmlformats.org/drawingml/2006/chart" xmlns:r="http://schemas.openxmlformats.org/officeDocument/2006/relationships" r:id="rId5"/>
          </a:graphicData>
        </a:graphic>
      </p:graphicFrame>
      <p:sp>
        <p:nvSpPr>
          <p:cNvPr id="9" name="Прямоугольник 8"/>
          <p:cNvSpPr/>
          <p:nvPr/>
        </p:nvSpPr>
        <p:spPr>
          <a:xfrm>
            <a:off x="4355976" y="3645024"/>
            <a:ext cx="4572000" cy="646331"/>
          </a:xfrm>
          <a:prstGeom prst="rect">
            <a:avLst/>
          </a:prstGeom>
        </p:spPr>
        <p:txBody>
          <a:bodyPr>
            <a:spAutoFit/>
          </a:bodyPr>
          <a:lstStyle/>
          <a:p>
            <a:pPr algn="ctr"/>
            <a:r>
              <a:rPr lang="ru-RU" b="1" dirty="0"/>
              <a:t>В каком количестве  экологических акций вы принимали участие?</a:t>
            </a:r>
            <a:endParaRPr lang="ru-RU" dirty="0"/>
          </a:p>
        </p:txBody>
      </p:sp>
      <p:sp>
        <p:nvSpPr>
          <p:cNvPr id="10" name="Управляющая кнопка: домой 9">
            <a:hlinkClick r:id="rId6" action="ppaction://hlinksldjump" highlightClick="1"/>
          </p:cNvPr>
          <p:cNvSpPr/>
          <p:nvPr/>
        </p:nvSpPr>
        <p:spPr>
          <a:xfrm>
            <a:off x="8532440" y="6309320"/>
            <a:ext cx="611560" cy="50405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68786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750" y="188913"/>
            <a:ext cx="8280400" cy="6800850"/>
          </a:xfrm>
          <a:prstGeom prst="rect">
            <a:avLst/>
          </a:prstGeom>
          <a:noFill/>
        </p:spPr>
        <p:txBody>
          <a:bodyPr>
            <a:spAutoFit/>
          </a:bodyPr>
          <a:lstStyle/>
          <a:p>
            <a:pPr algn="ctr" eaLnBrk="1" hangingPunct="1">
              <a:defRPr/>
            </a:pPr>
            <a:r>
              <a:rPr lang="ru-RU" sz="2000" b="1" dirty="0"/>
              <a:t>Экскурсия</a:t>
            </a:r>
          </a:p>
          <a:p>
            <a:pPr algn="ctr" eaLnBrk="1" hangingPunct="1">
              <a:defRPr/>
            </a:pPr>
            <a:r>
              <a:rPr lang="ru-RU" sz="2400" b="1" dirty="0"/>
              <a:t>6 класс « Ориентирование на местности»</a:t>
            </a:r>
          </a:p>
          <a:p>
            <a:pPr algn="just" eaLnBrk="1" hangingPunct="1">
              <a:defRPr/>
            </a:pPr>
            <a:r>
              <a:rPr lang="ru-RU" sz="2400" b="1" dirty="0"/>
              <a:t>Цель</a:t>
            </a:r>
            <a:r>
              <a:rPr lang="ru-RU" sz="2000" dirty="0"/>
              <a:t>- Научиться определять своё местоположение относительно сторон горизонта, определять азимут.</a:t>
            </a:r>
          </a:p>
          <a:p>
            <a:pPr algn="just" eaLnBrk="1" hangingPunct="1">
              <a:defRPr/>
            </a:pPr>
            <a:r>
              <a:rPr lang="ru-RU" sz="2400" b="1" dirty="0"/>
              <a:t>Результат</a:t>
            </a:r>
            <a:r>
              <a:rPr lang="ru-RU" sz="2000" dirty="0"/>
              <a:t>: </a:t>
            </a:r>
            <a:r>
              <a:rPr lang="ru-RU" sz="2000" dirty="0">
                <a:latin typeface="+mn-lt"/>
                <a:ea typeface="Calibri"/>
                <a:cs typeface="Times New Roman"/>
              </a:rPr>
              <a:t>Дети научатся работать с компасом, определять азимут различных объектов,  определять направление расположения своего местожительства по отношению к школе. Развивается пространственное мышление и умение организовывать свою деятельность.</a:t>
            </a:r>
          </a:p>
          <a:p>
            <a:pPr algn="just" eaLnBrk="1" hangingPunct="1">
              <a:defRPr/>
            </a:pPr>
            <a:r>
              <a:rPr lang="ru-RU" sz="2000" dirty="0">
                <a:latin typeface="+mn-lt"/>
                <a:ea typeface="Calibri"/>
                <a:cs typeface="Times New Roman"/>
              </a:rPr>
              <a:t>Ресурсы: компасы</a:t>
            </a:r>
          </a:p>
          <a:p>
            <a:pPr algn="just" eaLnBrk="1" hangingPunct="1">
              <a:defRPr/>
            </a:pPr>
            <a:r>
              <a:rPr lang="ru-RU" sz="2400" b="1" dirty="0">
                <a:latin typeface="+mn-lt"/>
                <a:ea typeface="Calibri"/>
                <a:cs typeface="Times New Roman"/>
              </a:rPr>
              <a:t>План практической деятельности</a:t>
            </a:r>
            <a:r>
              <a:rPr lang="ru-RU" sz="2000" dirty="0">
                <a:latin typeface="+mn-lt"/>
                <a:ea typeface="Calibri"/>
                <a:cs typeface="Times New Roman"/>
              </a:rPr>
              <a:t>:</a:t>
            </a:r>
          </a:p>
          <a:p>
            <a:pPr marL="457200" indent="-457200" algn="just" eaLnBrk="1" hangingPunct="1">
              <a:buFontTx/>
              <a:buAutoNum type="arabicPeriod"/>
              <a:defRPr/>
            </a:pPr>
            <a:r>
              <a:rPr lang="ru-RU" sz="2000" dirty="0">
                <a:latin typeface="+mn-lt"/>
                <a:ea typeface="Calibri"/>
                <a:cs typeface="Times New Roman"/>
              </a:rPr>
              <a:t>На пришкольном участке учащиеся   находят  стороны горизонта с помощью компаса.</a:t>
            </a:r>
          </a:p>
          <a:p>
            <a:pPr marL="457200" indent="-457200" algn="just" eaLnBrk="1" hangingPunct="1">
              <a:buFontTx/>
              <a:buAutoNum type="arabicPeriod"/>
              <a:defRPr/>
            </a:pPr>
            <a:r>
              <a:rPr lang="ru-RU" sz="2000" dirty="0">
                <a:latin typeface="+mn-lt"/>
                <a:ea typeface="Calibri"/>
                <a:cs typeface="Times New Roman"/>
              </a:rPr>
              <a:t>Учащиеся определяют,  в каком направлении от школы находиться их место жительства.</a:t>
            </a:r>
          </a:p>
          <a:p>
            <a:pPr marL="457200" indent="-457200" algn="just" eaLnBrk="1" hangingPunct="1">
              <a:buFontTx/>
              <a:buAutoNum type="arabicPeriod"/>
              <a:defRPr/>
            </a:pPr>
            <a:r>
              <a:rPr lang="ru-RU" sz="2000" dirty="0">
                <a:latin typeface="+mn-lt"/>
                <a:ea typeface="Calibri"/>
                <a:cs typeface="Times New Roman"/>
              </a:rPr>
              <a:t>Учащиеся определяют,  в каком направлении от школы находиться лесной массив.</a:t>
            </a:r>
          </a:p>
          <a:p>
            <a:pPr marL="457200" indent="-457200" algn="just" eaLnBrk="1" hangingPunct="1">
              <a:buFontTx/>
              <a:buAutoNum type="arabicPeriod"/>
              <a:defRPr/>
            </a:pPr>
            <a:r>
              <a:rPr lang="ru-RU" sz="2000" dirty="0">
                <a:latin typeface="+mn-lt"/>
                <a:ea typeface="Calibri"/>
                <a:cs typeface="Times New Roman"/>
              </a:rPr>
              <a:t>Учитель даёт ряд заданий определить азимут на различные объекты (берёзу, турник, памятник и др.). Учащиеся определяют азимут.</a:t>
            </a:r>
          </a:p>
          <a:p>
            <a:pPr marL="457200" indent="-457200" algn="just" eaLnBrk="1" hangingPunct="1">
              <a:buFontTx/>
              <a:buAutoNum type="arabicPeriod"/>
              <a:defRPr/>
            </a:pPr>
            <a:r>
              <a:rPr lang="ru-RU" sz="2000" dirty="0">
                <a:latin typeface="+mn-lt"/>
                <a:ea typeface="Calibri"/>
                <a:cs typeface="Times New Roman"/>
              </a:rPr>
              <a:t>Учащиеся придумывают задания на определение азимута друг другу и с увлечением выполняют их.</a:t>
            </a:r>
          </a:p>
          <a:p>
            <a:pPr eaLnBrk="1" hangingPunct="1">
              <a:defRPr/>
            </a:pPr>
            <a:endParaRPr lang="ru-RU" sz="2000" dirty="0">
              <a:latin typeface="+mn-lt"/>
            </a:endParaRPr>
          </a:p>
        </p:txBody>
      </p:sp>
      <p:sp>
        <p:nvSpPr>
          <p:cNvPr id="2" name="Управляющая кнопка: домой 1">
            <a:hlinkClick r:id="rId2" action="ppaction://hlinksldjump" highlightClick="1"/>
          </p:cNvPr>
          <p:cNvSpPr/>
          <p:nvPr/>
        </p:nvSpPr>
        <p:spPr>
          <a:xfrm>
            <a:off x="8459788" y="6308725"/>
            <a:ext cx="649287" cy="504825"/>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9238" y="15875"/>
            <a:ext cx="8604250" cy="6802438"/>
          </a:xfrm>
          <a:prstGeom prst="rect">
            <a:avLst/>
          </a:prstGeom>
          <a:noFill/>
        </p:spPr>
        <p:txBody>
          <a:bodyPr>
            <a:spAutoFit/>
          </a:bodyPr>
          <a:lstStyle/>
          <a:p>
            <a:pPr algn="ctr" eaLnBrk="1" hangingPunct="1">
              <a:defRPr/>
            </a:pPr>
            <a:r>
              <a:rPr lang="ru-RU" sz="2000" b="1" dirty="0"/>
              <a:t>Практическая работа</a:t>
            </a:r>
          </a:p>
          <a:p>
            <a:pPr algn="ctr" eaLnBrk="1" hangingPunct="1">
              <a:defRPr/>
            </a:pPr>
            <a:r>
              <a:rPr lang="ru-RU" sz="2400" b="1" dirty="0"/>
              <a:t>8 класс </a:t>
            </a:r>
            <a:r>
              <a:rPr lang="ru-RU" sz="2000" b="1" dirty="0"/>
              <a:t>« Особенности рельефа как результат геологической истории формирования территории России и  Нижегородской области»</a:t>
            </a:r>
          </a:p>
          <a:p>
            <a:pPr algn="just" eaLnBrk="1" hangingPunct="1">
              <a:defRPr/>
            </a:pPr>
            <a:r>
              <a:rPr lang="ru-RU" sz="2400" b="1" dirty="0"/>
              <a:t>Цель </a:t>
            </a:r>
            <a:r>
              <a:rPr lang="ru-RU" sz="2000" dirty="0"/>
              <a:t>– научиться выявлять зависимость между тектоническим строением, формами рельефа и полезными ископаемыми.</a:t>
            </a:r>
          </a:p>
          <a:p>
            <a:pPr algn="just" eaLnBrk="1" hangingPunct="1">
              <a:defRPr/>
            </a:pPr>
            <a:r>
              <a:rPr lang="ru-RU" sz="2400" b="1" dirty="0"/>
              <a:t>Результат</a:t>
            </a:r>
            <a:r>
              <a:rPr lang="ru-RU" sz="2000" dirty="0"/>
              <a:t>: Учащиеся научатся работать с картами, выявлять зависимость между процессами и явлениями, устанавливать причинно-следственные связи, строить логические  рассуждения, делать выводы.</a:t>
            </a:r>
          </a:p>
          <a:p>
            <a:pPr eaLnBrk="1" hangingPunct="1">
              <a:defRPr/>
            </a:pPr>
            <a:r>
              <a:rPr lang="ru-RU" sz="2400" b="1" dirty="0">
                <a:latin typeface="Times New Roman"/>
                <a:ea typeface="Calibri"/>
                <a:cs typeface="Times New Roman"/>
              </a:rPr>
              <a:t>План практической деятельности</a:t>
            </a:r>
            <a:r>
              <a:rPr lang="ru-RU" sz="2000" dirty="0">
                <a:latin typeface="Times New Roman"/>
                <a:ea typeface="Calibri"/>
                <a:cs typeface="Times New Roman"/>
              </a:rPr>
              <a:t>:</a:t>
            </a:r>
          </a:p>
          <a:p>
            <a:pPr marL="457200" indent="-457200" algn="just" eaLnBrk="1" hangingPunct="1">
              <a:buFontTx/>
              <a:buAutoNum type="arabicPeriod"/>
              <a:defRPr/>
            </a:pPr>
            <a:r>
              <a:rPr lang="ru-RU" sz="2000" dirty="0">
                <a:latin typeface="+mn-lt"/>
                <a:ea typeface="Calibri"/>
                <a:cs typeface="Times New Roman"/>
              </a:rPr>
              <a:t>Рассматривают  карту «Строение земной коры», выявляют, на какой литосферной плите находится Россия. </a:t>
            </a:r>
          </a:p>
          <a:p>
            <a:pPr marL="457200" indent="-457200" algn="just" eaLnBrk="1" hangingPunct="1">
              <a:buFontTx/>
              <a:buAutoNum type="arabicPeriod"/>
              <a:defRPr/>
            </a:pPr>
            <a:r>
              <a:rPr lang="ru-RU" sz="2000" dirty="0">
                <a:latin typeface="+mn-lt"/>
                <a:ea typeface="Calibri"/>
                <a:cs typeface="Times New Roman"/>
              </a:rPr>
              <a:t>Учащиеся находят в какой части </a:t>
            </a:r>
            <a:r>
              <a:rPr lang="ru-RU" sz="2000" dirty="0" err="1">
                <a:latin typeface="+mn-lt"/>
                <a:ea typeface="Calibri"/>
                <a:cs typeface="Times New Roman"/>
              </a:rPr>
              <a:t>Евразиатской</a:t>
            </a:r>
            <a:r>
              <a:rPr lang="ru-RU" sz="2000" dirty="0">
                <a:latin typeface="+mn-lt"/>
                <a:ea typeface="Calibri"/>
                <a:cs typeface="Times New Roman"/>
              </a:rPr>
              <a:t> плиты находится Нижегородская область. Делаю выводы, записывают их в тетрадь.</a:t>
            </a:r>
          </a:p>
          <a:p>
            <a:pPr marL="457200" indent="-457200" algn="just" eaLnBrk="1" hangingPunct="1">
              <a:buFontTx/>
              <a:buAutoNum type="arabicPeriod"/>
              <a:defRPr/>
            </a:pPr>
            <a:r>
              <a:rPr lang="ru-RU" sz="2000" dirty="0">
                <a:latin typeface="+mn-lt"/>
                <a:ea typeface="Calibri"/>
                <a:cs typeface="Times New Roman"/>
              </a:rPr>
              <a:t>По атласу  Нижегородской области учащиеся выявляют, какие формы рельефа имеются в Нижегородской области. Делают выводы о различии в рельефе правобережья и левобережья.</a:t>
            </a:r>
          </a:p>
          <a:p>
            <a:pPr marL="457200" indent="-457200" algn="just" eaLnBrk="1" hangingPunct="1">
              <a:buFontTx/>
              <a:buAutoNum type="arabicPeriod"/>
              <a:defRPr/>
            </a:pPr>
            <a:r>
              <a:rPr lang="ru-RU" sz="2000" dirty="0">
                <a:latin typeface="+mn-lt"/>
                <a:ea typeface="Calibri"/>
                <a:cs typeface="Times New Roman"/>
              </a:rPr>
              <a:t>Наносят формы рельефа на контурную карту Нижегородской области.</a:t>
            </a:r>
          </a:p>
          <a:p>
            <a:pPr marL="457200" indent="-457200" algn="just" eaLnBrk="1" hangingPunct="1">
              <a:buFontTx/>
              <a:buAutoNum type="arabicPeriod"/>
              <a:defRPr/>
            </a:pPr>
            <a:r>
              <a:rPr lang="ru-RU" sz="2000" dirty="0">
                <a:latin typeface="+mn-lt"/>
                <a:ea typeface="Calibri"/>
                <a:cs typeface="Times New Roman"/>
              </a:rPr>
              <a:t>Записывают в тетрадь полезные ископаемые Нижегородской области, используя карту Нижегородской области, отвечают на вопрос, почему именно осадочные полезными ископаемыми богата Нижегородская область.</a:t>
            </a:r>
          </a:p>
        </p:txBody>
      </p:sp>
      <p:sp>
        <p:nvSpPr>
          <p:cNvPr id="2" name="Управляющая кнопка: домой 1">
            <a:hlinkClick r:id="rId2" action="ppaction://hlinksldjump" highlightClick="1"/>
          </p:cNvPr>
          <p:cNvSpPr/>
          <p:nvPr/>
        </p:nvSpPr>
        <p:spPr>
          <a:xfrm>
            <a:off x="8388350" y="6308725"/>
            <a:ext cx="720725" cy="50958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Прямая со стрелкой 27"/>
          <p:cNvCxnSpPr/>
          <p:nvPr/>
        </p:nvCxnSpPr>
        <p:spPr>
          <a:xfrm>
            <a:off x="5219700" y="2930525"/>
            <a:ext cx="1655763" cy="2038350"/>
          </a:xfrm>
          <a:prstGeom prst="straightConnector1">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idx="4294967295"/>
          </p:nvPr>
        </p:nvSpPr>
        <p:spPr>
          <a:xfrm>
            <a:off x="1475657" y="166688"/>
            <a:ext cx="6768752" cy="576262"/>
          </a:xfrm>
          <a:prstGeom prst="roundRect">
            <a:avLst/>
          </a:prstGeom>
          <a:solidFill>
            <a:schemeClr val="accent6">
              <a:lumMod val="40000"/>
              <a:lumOff val="60000"/>
            </a:schemeClr>
          </a:solidFill>
          <a:ln w="38100">
            <a:solidFill>
              <a:schemeClr val="accent6">
                <a:lumMod val="50000"/>
              </a:schemeClr>
            </a:solidFill>
            <a:miter lim="800000"/>
            <a:headEnd/>
            <a:tailEnd/>
          </a:ln>
        </p:spPr>
        <p:txBody>
          <a:bodyPr/>
          <a:lstStyle/>
          <a:p>
            <a:pPr eaLnBrk="1" hangingPunct="1">
              <a:defRPr/>
            </a:pPr>
            <a:r>
              <a:rPr lang="ru-RU" sz="2000" b="1" dirty="0">
                <a:ln w="17780" cmpd="sng">
                  <a:solidFill>
                    <a:srgbClr val="FFFFFF"/>
                  </a:solidFill>
                  <a:prstDash val="solid"/>
                  <a:miter lim="800000"/>
                </a:ln>
                <a:solidFill>
                  <a:schemeClr val="tx1">
                    <a:lumMod val="95000"/>
                    <a:lumOff val="5000"/>
                  </a:schemeClr>
                </a:solidFill>
              </a:rPr>
              <a:t>УСЛОВИЯ ФОРМИРОВАНИЯ ЛИЧНОГО ВКЛАДА ПЕДАГОГА  В РАЗВИТИЕ ОБРАЗОВАНИЯ</a:t>
            </a:r>
            <a:endParaRPr lang="ru-RU" dirty="0">
              <a:solidFill>
                <a:schemeClr val="tx1">
                  <a:lumMod val="95000"/>
                  <a:lumOff val="5000"/>
                </a:schemeClr>
              </a:solidFill>
            </a:endParaRPr>
          </a:p>
        </p:txBody>
      </p:sp>
      <p:sp>
        <p:nvSpPr>
          <p:cNvPr id="5124" name="AutoShape 7" descr="data:image/jpeg;base64,/9j/4AAQSkZJRgABAQAAAQABAAD/2wCEAAkGBxQSEhUUEhQWFhUWFxcXFxYVFyAdIRYaHR0cHRocIBwcKCggHB8oGxUYITEiJSksLi4uHCAzODMsNywtLiwBCgoKDg0OGxAQGzclICY0LDc4MDc0LCw0Ly0tLCwsLCwsLywsLCwsLCwsLCwsLCwsLCwsLCwsLCwsLCwsLCwsLP/AABEIAHgAoAMBEQACEQEDEQH/xAAbAAACAwEBAQAAAAAAAAAAAAAABQEEBgMCB//EAEcQAAIBAwEEAw0FAwsFAQAAAAECAwAEEQUGEiExE0FRFBUiNFRhcXOBkZOy0QcyQlKhI2KCFiQzU3KSorHB0vBDhLPh4oP/xAAaAQEAAwEBAQAAAAAAAAAAAAAAAQIDBAUG/8QANxEAAgECBAMGAwYHAQEAAAAAAAECAxEEEiExQVFhBRMygZGhFCJxFSNCUrHBBkNi0eHw8TMk/9oADAMBAAIRAxEAPwD6joOjW5toCYIiTFGSTGvElR5qAv8AeS28nh+Ev0oA7yW3k8Pwl+lAHeS28nh+Ev0oA7yW3k8Pwl+lAHeS28nh+Ev0oA7yW3k8Pwl+lAHeS28nh+Ev0oA7yW3k8Pwl+lAHeS28nh+Ev0oCO8tt5PD8JfpQGO1fabTo3MVtaJdzfkt4lIHpbBA9ma6IYeT1en1MZV4rbUo9Bqc3GPTbK3HUJFVj/wA9lWyYeO8m/IrmrPZHhtF1cce59PbzCJPoKn/5XzI+/wChXk2hmtPH9Hi3OuWJF4efkV97LU/DU5+Ceo76cfFE12zmpabfD9hHAWAyY2iUMP4ccR5xkVz1KMqfiRrCrGew9GiW3k8Pwl+lZmhPeS28nh+Ev0oCO8dt5PD8JfpQFHXdGt1tpyIIgRFIQRGvAhTx5dtAXtn/ABW39TH8ooGMKAKAKAKAKAKAKAKA5XM6opdiFVQSSTgADmT5qC9jFSW82r8XZ4LD8KDIku17WPNIz2cyK6LxpaJXl+hjZz1exqdN06G1j3IUSNB+UADh1k9Z85NYSlKb+Z3NElHbQrS7VWSkg3MWRz3W3sendzWio1HtEo61NO1y3pusQXAJgljkA57jA49I5iqypzh4lYupxezLpXNULGH2p+zqKc9Lanua4U7ysnBSfOB90/vLx7c100sTKCyy1RhOgnrHRnjYza6UzGx1Bejuk+63VMMe7ex2cGHYcilaiks9PWLFOq/DLc3gOa5jcmgF+0Hitx6mX5DQBs/4rb+pj+UUAwFABoANAFAFAFAFABoDNanB3bP0DcbeHDzDqlkPFI/7KjDMDz3kHbV4PIr8SjWZ2G1+JCuISisfxOCwUdu6CN4+bIqistyXdLQzl5caehzdTi4cf1h3wPQijcHurphRrT8Ebexyzr0YeKV/f2O8e3FiBurIwA5YjYAfpVvgK/Fe5Rdo4fZS9jobjp2W4sY7eVgGRpZGZGX7vgjCknz55YFZunkbjVuun+s3jNTSlT1LAk1H8ln/AH5P9tV+66+xe9ToeTq13FxmtQy9bW0u+fOejZVPuJPmpkg/DL109xmmt17iva7Qo9Ttllt2HTR+HBIpwcg8UzzXivXyYZ7avRqOjNqW3EirFVFpuMdg9oO7bUO3CVCY5lxjDrz4dWeeOrjVK1PJKy24FqU86NJWRoL9oPFbj1MvyGgDZ/xW39TF8ooBgKADQAaAKAKAKAKA8SvgEnkASfZQFLTIOjiG995su/8AaY7ze7OPYKmTuVSsj4/tHtNLdO29Ieiyd2MHhu9WQOfDHOu5YvB4VavNLoc9PsbtLtB5rZI9dPbcRdL5q5qn8QN+CHqz1qX8Dx/m1vRW922Cyeb9apHt6q3bu16/4NZfwVhkrqtL0RobDau5giWKJlVFzjwATxPMnrr2pYahN557vqfFQxNeC7ukrpcUt+vmd024vf6wH0oKj4TDPRfqWeNxkVdp+jGmnfaPKpAniV16yngsPYcg+jh6ayq9mR3i7M0pdry/mRubbRpo5SZoGBjm4sMcpBgEnsJXAI/dB668upCUHlnuj2aU41FmhszP2MPcmtSIvCO+h6XHZJGSG9+8ffWzeegr7xIXy1OjN3XMbC/aDxW49TL8hoA2f8Vt/Ux/KKEsYChAGgA0AUAUBBNATQEOOGDQFTVImeGRY/vMjhcnHEjA41EtrF6TSmnLZNHz/SPswAA7omJ4DwIhgf3myT7MVxQwa3kz38R/EEm2qUbdX/Y1FrsVYoP6BW875Y/qa6O5px4HmT7Txc3rN+Whl9rdkJZHC2lpDGg/6gbDMezHUP1rCtRb0gken2f2nCMW8RUk3y3X/RGn2eXx5pGPTJ/6rF4So97Hf9t4WPhv6BN9nd6oyFjbzCTj+oqPg5rkPtzCy0d/NCC9tpbdtyZGRue6/WO0HkR6K2o43E4Zqz8nqjPE9ldndpwbyq/5lo16W9/U2f2V3xE7x/hkTex2Mh+jY9gr3cRWhiaEa0d72/7+x8JHBVez8XLDVNdLp8+vTqafa6H+e6ZIOYnlj9jxMT+sQrmpeCa6fudM18yZrBWJqUNoPFbj1MvyGgDZ/wAVt/Ux/KKBjAUAGgA0AUAUAr2hvmhi3owpkZkjQNnG87BRnHHAzk47KtBXlqVk7Iqrqt0vB7JmbthlRlPny+6w9GKlRi/xEZpcjw0d5OcMUtU7IyJZG/iYBI/c/pFReEerHzvodDszF1yXJJ6+6Zf9GwPdRVPoR3Sf/ShrMk2nxvcLI08CAl4pSN8DkCkoxy7HBznmMcbQSqSy7B/IrluPRppQTdXD5P8A07cmNE7AGH7Rj1bxIz2CozqL+VfuHFvd/sezs2o4xzXMbdTdO7f4ZCyn3U73mkO7XC5CXF7DweKO5Xj4cTdGx9MT5X2h/YKWg9nYm8luivqmsXgjd4rQLuIzkzyjJ3RnCpHvZJwebCpUYbNkZ5WukM77T4byABxvRuoZT1jIyGB6jg1lOOZWZ0UK86ElUpuz/wB35nzv7M9PZL+ZW4mBWRj2ne3Qfbuk1y4SUoZ6fDT2Pc7djCtCjiONn6NJ+zNtry793YJ1rJNN7EjKf5zrXfB2jI+bl4kaEVmaFDaDxW49TL8hoA2f8Vt/Ux/KKAYCgA0AGgCgCgEOrN0l5axD8AluG826BGgI85lY/wANXWkHIzeskiZtUucsEs2OCcF5kVSByORvEZ9FMseMvYnNLgjn3BdTH9vOIl/qrXOfbM3hH+FU9NRmjHZBxk92e/5Lw/nuM9vdMufmq3fPp6Ir3URft1b9HpVypd3xGfCc5P3hz4CrUNaqFVWpsfanpwmwDJKgGciJ9ze5YyR4XDHURWUZZXdF3G9il/JiIfdkuFI6xcyH9CxB9oq/ey6eiK93Hn7nIRXsHBGjul6hKeikH8ago/8AdWovB76C0o7alyyv5XfdktXjXByxdGHowpyc+ioaSV1K5ZNvdFLZu5EFoUc8LUyRHrO7GfA5cyUKcPOKmq9c3MUYOSUV9A2Q0kwI8kgxNcOZpR+UkkhM/ug49Oa5qUMsbvdndjcT30oxj4Yqy8t35lyxi6S5kmPJFECew70p9rbq/wAFdDfy2OBeK43qpcX7QeK3HqZfkNAGz/itv6mL5RQMYCgA0AGgCgIaoYM7p+8895MgBYbkEYc4B6MFjxAOAXmIPD8NauyUU/qZq7u0e2fUH4BbWH94s8vuXEY/WoXdrmPnfI43OjRY3r+4aUHqkYRx+jcUgH+LeNSpu/3at7sOCt87KsemaOxARbLe6txkB94Oc1ZzrcWyuWkG3NqsWk3KJvFRGcbzFjzHWxJNKDvVRNRJQdh7rGnQzKOn+4ucguVU5/MAQG9tZJtPQu0mtRAdN0XkFsQR2NGD7wc1q51+LZnlpDBNHkQA2l0yqeSSjpoz6MsHHsfA7Kpm5otlf4WdI5r8EBorZhkZZZpF4deFKHjjz0+TqPnPFrGFvp42AKypHcJw/GhMch9OOhNHrBCOk31H0icOHA9vZVDQi3iCKFXkBgf87aEJHShIv2g8VuPUy/IaANn/ABW39TH8ooSxgKEAaADQBQHG6nVEZ24KiliewAZP6CiV9CG7K5n9DtbjuKIxvHHNJmaQyRlxmQl2GAykHLjjnqrSTi5u+xSKeXQ7DS7t89LeYHUIIBGR/E5kz7hUOUFtH11GWT3ZQkTTLaTEzRPOeBMzdLJ6PC3mHoAFWvVkuhH3cdzvca1ppGJTCBy/ax4H+JQKKFThcOUOhS2xjgXR7gW3R9F0Z3eixu/eGcY4c6mjd1lcipbu3Yd7QGzAR73oAFJKGfd4Hr3Q3M8qzgpXtEvLLo5FPv3p5GAYivmhJHy4q7pVSM0OhxsLGxnLNYyrG/4jaSBePa0Y8En+0tJSmvEr/UhKL8Jd7gvVPg3cbDq6W2yfaUkUH3VXNT/L7lrT5nPVFaN7OaQqXSQwu4G6CJhunAJOMyJFwzUw1Uor6+gldWZohWZcmgCgF+0Hitx6mX5DQBs/4rb+pj+UUJYwFCANAFAFAItsPDg6Ec7h0h4flY+Hj/8AMOavT3vyM6j0tzLN/p8khBjuHiGMbqKhB8/hA8ahSS3Vyzi+DsVP5Nq39PPcTeZpN0EdhWIKCPTmp722ysV7vnqSNQsLEdH0lvAB+BSq+9RRRqT5snNCJEe2Vg5wt3DnzuB/nUujUWuVhVIPiLvtAeM6TdGIqU6PgUxjmOzhVsN/7RvzK1LZHY0WoXUMWHmeNMZ3WkKj04J/0rJJvYvdcRY22tgDjuuHP9ur9zU/KV72HM6NFZX+GHQzleIZSCyehl8Jai84cx8kiF2fZeEd3coB1Flk/WVWb9aZ+aQycmc9V0mVrSePpmlkZS0bMqgq64KABQPxKDSM0pp2EovK0ONMvVnijlX7siK49DAH/WqtNOzLxd1ctVBIUAv2g8VuPUy/IaANn/Fbf1MXyihLGFCCGNAL9P1iKcyCJ94xPuOPytx4cfRVVJS0RpUozppOatdXROl6tFcKzQvvBXKMf3hzHGpjJS2Jq0Z0WlUVmL9rtCe7SMRTtBJFIJEkUZwcEEEZGfBY9da0qmRu6vc5qkcy0ZQGj6njB1GL09xjP/k51fNR/IRlnzFWpbEX8/CTVmwfwrCVH+Fxn21pGvThtAzlSnL8QjX7GGHK8Uf9v/8AdbrH22iYvB33Z6H2NP5avwD/AL6faH9L9SPglzOkH2RSoHVL8KrjDqsJAcdjASYPLrqrxsXq4l1hmlbMFz9kUsjmSS/DuebvCST7TJyqY41R2iHhb7yOY+xpvLV+Af8AfT4/+kr8H1JT7HHVgy3wVhyYQEEegiTNHjk94krCNfiNFYbK6lCAF1YsByElvvfM+T76wlUoy/AbRhNfiLN3oGpyIV75oueuO03T7+kyPZVYzop+D3/wXcJtbmh0DTBa28UAJYRoF3j146/fnhWMpOTci8Y2VhjVSwUAv2g8VuPUy/IaANn/ABW39TF8ooSxhQghqEHyOITxSzyW+c3FxcWjfusWzG/sDP7q89KUW3Hi7H1M5UatOnGq/DGMvqrWa+r4HbRWeMLaQSNEsl9PE0i4yFjRcYzy3sVandLKnbV/oUxSjNvEVFdqEXbhq3+gwTVrh4FhEz9L3ebUTKBvMi5JPLBIXnw6qvnk42vrexzPD0Y1XUy6ZM1nz/yyumtXJhgi6WZmlubiNnjC9IUiPALnwQT/AJA1GeeVLm2avC0FUnPKrKMXZ3td8+PoWYp7xns7eWWWIyG6Vmwu+yKU6MngQGwefnqfnvFN2vcyccMo1asIqWXJxdru9+TsVtL2luB3IXMk3C6V1iAzLuOFRseYE1EastL67mtbA0W6uW0bZN3tmWxz0/ae4UWhLtK8kE2E/rJd/CZwOoceHVUKtJZeqJrdn0W6qirKMlryVtT3c6lc9xW1ys8+8QN5lVTGuH8J5OG9xDcAOw0c592pXZEKFD4qpRyK3BXae2ijw9eZe1TVpBdo0E9wyd1RwyAhehG8QGQHAYnjnPGtJyeZWf8AYwoYaLoNVIq+VyTu82m2m2pFnrM5FtmVvD1CaJuXGNd7C+jgKhVJafVlp4WknUtHamn5u2pRtdqLhnjiDscXxSVzwwpkIjiHDrVWJ6wAO2qRqSbS67m0+z6SjKb/ACXX1tq356eYaZrFwb2ESTS75uZY5osDo1CqSiggcTjieOeXCpjOWdXfF6EVcPSWFlKMFbLFp3u227M+oLXYfPE4oAoAoBftB4rcepl+Q0AbP+K2/qY/lFCWMBQghqAoadpscG+IwR0jtI2TnLNzP6VWMUti9WrKrbNwVkZ28sNO3u5mdRI83ShRId8St1gjivKs3GnfJfU7oVsZbv0tErXtpbke5dhoC8WN4RRI6hFZgxdmBL74OerHn9lHh4trkgu1KyjO+7au7LZLRWJtNiYVEqEsY2kSSMBmDRMqkEh85ySSc1Cw8LNPYmp2rWk4yVsyTT0VmtNGivquyQeW0VN/oYhP0h6Vg+X3SDv53jxDe+onSu4rhqXoY9wp1G/FLLbRW06bIeWuzsEZiKLgwq6R4J4Bsb2R1nI51oqcV5HDUxdWalmfiab+q2PNnszbxGPcQ/skaNMsTuqxy3t8/OipRjbQtUxtapmzS3ab+q2KcmxdqyxoVcoihQhkbBUHIDLybieuo7iHHgaR7RxCk5Jq742T9Ds2yVsZTLuHfMiy8HbAdTneC5wDw4+bI66nuYXvYp8fiO7VO+lmuGz3RQ1DYOBwxi30kL74cuxCtvZJ3c448ao8PBrQ6aXa1aLSnrG1tktLWWo2TZq3woCYCz90DDH+kznJ7efLlyq/dxt7nJ8ZWbbb4W8tNDza7LW8fRlUOYpHlUlyTvvwYkn72fPRU4rVEyxlaV03ukvJbIeCtDmPVARQBQC/aDxW49TL8hoA2f8AFbf1MXyihLGAoQQ1CD52Ndui3dPTYj7tFsYN0Y3N7czvc97r7K5FUl478bWPdeEoW7nLrkzZvK9voUtDupoeinBjKy3rQupj8M77kb5kJznsHIAVSDcVmfM3xNKnVbpNO8YZk76bX8PD+5Y07W7r+bTPPvpLdNbtFuAeCCw3t4cc+DVo1J6NviY1MLh/nhGNmoKV787aW8ztp2sTPcxpHdSSRzpNh3gCqrLjdaP84GePs7atGcnNJO6dylbDQhQlKVNKUXHRO+/5uRUi2juVjmTpWLma3ijaaLceMSZDOydnDwfQar3kkmr8V7m8sFQc4yUdLSbs7p22Vzpfa3dQ9NAZ2Zori3QSqi7zJKGyu7yLDHDtqZTmk432a9ytPDYepkqqOjjN2vpePX9Sxa61I1uFe6lWXuiSNejgDSuq9TJjwWGQxOORHbUqbcbN638zKphoRquUaaccqb+a0Vfk+K3S6lew2snHcjSl3DxXG+Io94sysAjYGTge6qxrS+W/X2NqnZ1L7xRsrONru2jV7dWebLay4VbZnYyNJbSHcwP2ku/hOQ4DHPzVEa7Vr8UKnZ1JyqRWijJK/JW1ONztFc9Dbs1w0Ye2eQSKgJllU/dPDgMEe+jqzyp34P1LUsHQ72cVG9pJWb2jzPoOzlw0ltC7nLNGpJ7SRxrqpu8U2eHiYxhWlGOyb9BlVzEDQE0BFAFAL9oPFbj1MvyGgKOg6zbi2gBnhBEUYIMi8Dujz0JZf7+W3lEPxV+tCCDrVt5RD8RfrQGeOl6d03Td0J/SdL0fTrudJ+fdzjNZdzG9zt+Prd33em1r21tyuTHpmnrOJu6E4SGUR9Ou4JDzfdzz66juY5swePqul3em1r21tyuKtktLtkCyXM69IkkzLG06lF3mPhBc4yVqlKjxl1OvHdouTcKVrNRu+LsthhaaLp0RBS6xuh1T+cjwFcYKrx8EdfDrq8aMYu6OWp2jWqJqVtbX0WtuZ6XRtO6OVHuRIZd0tI9wC/gElMNnhgk0VCKTQfaFXNGSsst7JJW1306kd59P6Mp3UCzSLK0puF32dRhSW83ZTuI2sT9o1s+bTRNWsrWe+nUg6Jp2E/nIDI7SdILkb5ZgA2XzniFA9lO4hoH2lXbb0s1a1lZcrLbQs2Fjp8LRslxGOiWRU/bLwEhyw8/mqypRW3X3M6uNq1E1LjZ+aVjzY6dp0RjKzxkxRtEm9MpwrHJPPnxPGipRVuhNTHVp5rvxNN9WjxBpenLugXCEJC0C5nXwUb72POe2o7qJZ4+s22+LUvNDnT9QtIY0jS4i3UUKMyrnA4DrrSKsrHJUm5ycpbss9+7byiH4q/WpKB37tvKIfir9aAO/lt5RD8VfrQB37tvKIfir9aAO/dt5RD8VfrQFDXdZtzbTgTxEmKQACReJ3T5/PQH/2Q=="/>
          <p:cNvSpPr>
            <a:spLocks noChangeAspect="1" noChangeArrowheads="1"/>
          </p:cNvSpPr>
          <p:nvPr/>
        </p:nvSpPr>
        <p:spPr bwMode="auto">
          <a:xfrm>
            <a:off x="144463" y="-685800"/>
            <a:ext cx="19050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ru-RU" altLang="ru-RU" sz="1800"/>
          </a:p>
        </p:txBody>
      </p:sp>
      <p:sp>
        <p:nvSpPr>
          <p:cNvPr id="14" name="Горизонтальный свиток 13"/>
          <p:cNvSpPr/>
          <p:nvPr/>
        </p:nvSpPr>
        <p:spPr>
          <a:xfrm>
            <a:off x="3030538" y="3481388"/>
            <a:ext cx="3481387" cy="1871662"/>
          </a:xfrm>
          <a:prstGeom prst="horizontalScroll">
            <a:avLst>
              <a:gd name="adj" fmla="val 14487"/>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sz="1600" dirty="0">
              <a:solidFill>
                <a:schemeClr val="tx2"/>
              </a:solidFill>
            </a:endParaRPr>
          </a:p>
          <a:p>
            <a:pPr algn="ctr" eaLnBrk="1" hangingPunct="1">
              <a:defRPr/>
            </a:pPr>
            <a:r>
              <a:rPr lang="ru-RU" sz="1600" dirty="0">
                <a:solidFill>
                  <a:srgbClr val="002060"/>
                </a:solidFill>
              </a:rPr>
              <a:t>Разработка  и проведение экологических  уроков   и занятий , организация экскурсий  и экологических акций  на территории </a:t>
            </a:r>
            <a:r>
              <a:rPr lang="ru-RU" sz="1600" dirty="0" err="1">
                <a:solidFill>
                  <a:srgbClr val="002060"/>
                </a:solidFill>
              </a:rPr>
              <a:t>г.о.Семёновский</a:t>
            </a:r>
            <a:endParaRPr lang="ru-RU" sz="1600" dirty="0">
              <a:solidFill>
                <a:srgbClr val="002060"/>
              </a:solidFill>
            </a:endParaRPr>
          </a:p>
          <a:p>
            <a:pPr algn="ctr" eaLnBrk="1" hangingPunct="1">
              <a:defRPr/>
            </a:pPr>
            <a:r>
              <a:rPr lang="ru-RU" sz="1600" dirty="0">
                <a:solidFill>
                  <a:srgbClr val="002060"/>
                </a:solidFill>
              </a:rPr>
              <a:t> </a:t>
            </a:r>
          </a:p>
        </p:txBody>
      </p:sp>
      <p:sp>
        <p:nvSpPr>
          <p:cNvPr id="15" name="Горизонтальный свиток 14"/>
          <p:cNvSpPr/>
          <p:nvPr/>
        </p:nvSpPr>
        <p:spPr>
          <a:xfrm>
            <a:off x="23813" y="742950"/>
            <a:ext cx="3295650" cy="2716213"/>
          </a:xfrm>
          <a:prstGeom prst="horizontalScroll">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sz="1600" b="1" u="sng" dirty="0">
              <a:solidFill>
                <a:srgbClr val="002060"/>
              </a:solidFill>
            </a:endParaRPr>
          </a:p>
          <a:p>
            <a:pPr algn="ctr" eaLnBrk="1" hangingPunct="1">
              <a:defRPr/>
            </a:pPr>
            <a:endParaRPr lang="ru-RU" sz="1600" b="1" u="sng" dirty="0">
              <a:solidFill>
                <a:srgbClr val="002060"/>
              </a:solidFill>
            </a:endParaRPr>
          </a:p>
          <a:p>
            <a:pPr algn="ctr" eaLnBrk="1" hangingPunct="1">
              <a:defRPr/>
            </a:pPr>
            <a:endParaRPr lang="ru-RU" sz="1600" b="1" u="sng" dirty="0">
              <a:solidFill>
                <a:srgbClr val="002060"/>
              </a:solidFill>
            </a:endParaRPr>
          </a:p>
          <a:p>
            <a:pPr algn="ctr" eaLnBrk="1" hangingPunct="1">
              <a:defRPr/>
            </a:pPr>
            <a:endParaRPr lang="ru-RU" sz="1600" b="1" u="sng" dirty="0">
              <a:solidFill>
                <a:srgbClr val="002060"/>
              </a:solidFill>
            </a:endParaRPr>
          </a:p>
          <a:p>
            <a:pPr algn="ctr" eaLnBrk="1" hangingPunct="1">
              <a:defRPr/>
            </a:pPr>
            <a:r>
              <a:rPr lang="ru-RU" sz="1600" b="1" u="sng" dirty="0">
                <a:solidFill>
                  <a:srgbClr val="002060"/>
                </a:solidFill>
              </a:rPr>
              <a:t>Теоретические условия</a:t>
            </a:r>
            <a:r>
              <a:rPr lang="ru-RU" sz="1600" b="1" dirty="0">
                <a:solidFill>
                  <a:srgbClr val="002060"/>
                </a:solidFill>
              </a:rPr>
              <a:t>:  </a:t>
            </a:r>
            <a:r>
              <a:rPr lang="ru-RU" sz="1600" dirty="0">
                <a:solidFill>
                  <a:srgbClr val="002060"/>
                </a:solidFill>
              </a:rPr>
              <a:t>научные работы  учёных  о  значении экологического и  краеведческого подходов при реализации ФГОС  :</a:t>
            </a:r>
          </a:p>
          <a:p>
            <a:pPr algn="ctr" eaLnBrk="1" hangingPunct="1">
              <a:defRPr/>
            </a:pPr>
            <a:r>
              <a:rPr lang="ru-RU" sz="1600" b="1" dirty="0" err="1">
                <a:solidFill>
                  <a:srgbClr val="002060"/>
                </a:solidFill>
              </a:rPr>
              <a:t>Б.И.Фридман</a:t>
            </a:r>
            <a:endParaRPr lang="ru-RU" sz="1600" dirty="0">
              <a:solidFill>
                <a:srgbClr val="002060"/>
              </a:solidFill>
            </a:endParaRPr>
          </a:p>
          <a:p>
            <a:pPr algn="ctr" eaLnBrk="1" hangingPunct="1">
              <a:defRPr/>
            </a:pPr>
            <a:r>
              <a:rPr lang="ru-RU" sz="1600" b="1" dirty="0" err="1">
                <a:solidFill>
                  <a:srgbClr val="002060"/>
                </a:solidFill>
              </a:rPr>
              <a:t>Н.М.Мамедов</a:t>
            </a:r>
            <a:r>
              <a:rPr lang="ru-RU" sz="1600" b="1" dirty="0">
                <a:solidFill>
                  <a:srgbClr val="002060"/>
                </a:solidFill>
              </a:rPr>
              <a:t> , </a:t>
            </a:r>
          </a:p>
          <a:p>
            <a:pPr algn="ctr" eaLnBrk="1" hangingPunct="1">
              <a:defRPr/>
            </a:pPr>
            <a:r>
              <a:rPr lang="ru-RU" sz="1600" b="1" dirty="0" err="1">
                <a:solidFill>
                  <a:srgbClr val="002060"/>
                </a:solidFill>
              </a:rPr>
              <a:t>Н.Ф.Винокурова</a:t>
            </a:r>
            <a:r>
              <a:rPr lang="ru-RU" sz="1600" b="1" dirty="0">
                <a:solidFill>
                  <a:srgbClr val="002060"/>
                </a:solidFill>
              </a:rPr>
              <a:t> </a:t>
            </a:r>
          </a:p>
          <a:p>
            <a:pPr algn="ctr" eaLnBrk="1" hangingPunct="1">
              <a:defRPr/>
            </a:pPr>
            <a:endParaRPr lang="ru-RU" b="1" dirty="0">
              <a:solidFill>
                <a:schemeClr val="accent2">
                  <a:lumMod val="75000"/>
                </a:schemeClr>
              </a:solidFill>
            </a:endParaRPr>
          </a:p>
          <a:p>
            <a:pPr algn="ctr" eaLnBrk="1" hangingPunct="1">
              <a:defRPr/>
            </a:pPr>
            <a:endParaRPr lang="ru-RU" b="1" dirty="0">
              <a:solidFill>
                <a:srgbClr val="002060"/>
              </a:solidFill>
            </a:endParaRPr>
          </a:p>
          <a:p>
            <a:pPr algn="ctr" eaLnBrk="1" hangingPunct="1">
              <a:defRPr/>
            </a:pPr>
            <a:endParaRPr lang="ru-RU" b="1" dirty="0">
              <a:solidFill>
                <a:srgbClr val="002060"/>
              </a:solidFill>
            </a:endParaRPr>
          </a:p>
          <a:p>
            <a:pPr algn="ctr" eaLnBrk="1" hangingPunct="1">
              <a:defRPr/>
            </a:pPr>
            <a:endParaRPr lang="ru-RU" dirty="0">
              <a:solidFill>
                <a:schemeClr val="bg1">
                  <a:lumMod val="50000"/>
                </a:schemeClr>
              </a:solidFill>
            </a:endParaRPr>
          </a:p>
        </p:txBody>
      </p:sp>
      <p:sp>
        <p:nvSpPr>
          <p:cNvPr id="16" name="Горизонтальный свиток 15"/>
          <p:cNvSpPr/>
          <p:nvPr/>
        </p:nvSpPr>
        <p:spPr>
          <a:xfrm>
            <a:off x="5562600" y="454025"/>
            <a:ext cx="3494088" cy="3190875"/>
          </a:xfrm>
          <a:prstGeom prst="horizontalScroll">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sz="1600" b="1" u="sng" dirty="0">
              <a:solidFill>
                <a:schemeClr val="tx2"/>
              </a:solidFill>
            </a:endParaRPr>
          </a:p>
          <a:p>
            <a:pPr algn="ctr" eaLnBrk="1" hangingPunct="1">
              <a:defRPr/>
            </a:pPr>
            <a:endParaRPr lang="ru-RU" sz="1600" b="1" u="sng" dirty="0">
              <a:solidFill>
                <a:schemeClr val="tx2"/>
              </a:solidFill>
            </a:endParaRPr>
          </a:p>
          <a:p>
            <a:pPr algn="ctr" eaLnBrk="1" hangingPunct="1">
              <a:defRPr/>
            </a:pPr>
            <a:endParaRPr lang="ru-RU" sz="1600" b="1" u="sng" dirty="0">
              <a:solidFill>
                <a:schemeClr val="tx2"/>
              </a:solidFill>
            </a:endParaRPr>
          </a:p>
          <a:p>
            <a:pPr algn="ctr" eaLnBrk="1" hangingPunct="1">
              <a:defRPr/>
            </a:pPr>
            <a:endParaRPr lang="ru-RU" sz="1600" b="1" u="sng" dirty="0">
              <a:solidFill>
                <a:schemeClr val="tx2"/>
              </a:solidFill>
            </a:endParaRPr>
          </a:p>
          <a:p>
            <a:pPr eaLnBrk="1" hangingPunct="1">
              <a:defRPr/>
            </a:pPr>
            <a:endParaRPr lang="ru-RU" sz="1400" b="1" u="sng" dirty="0">
              <a:solidFill>
                <a:schemeClr val="tx2"/>
              </a:solidFill>
            </a:endParaRPr>
          </a:p>
          <a:p>
            <a:pPr eaLnBrk="1" hangingPunct="1">
              <a:defRPr/>
            </a:pPr>
            <a:endParaRPr lang="ru-RU" sz="1400" b="1" u="sng" dirty="0">
              <a:solidFill>
                <a:schemeClr val="tx2"/>
              </a:solidFill>
            </a:endParaRPr>
          </a:p>
          <a:p>
            <a:pPr eaLnBrk="1" hangingPunct="1">
              <a:defRPr/>
            </a:pPr>
            <a:endParaRPr lang="ru-RU" sz="1400" b="1" u="sng" dirty="0">
              <a:solidFill>
                <a:schemeClr val="tx2"/>
              </a:solidFill>
            </a:endParaRPr>
          </a:p>
          <a:p>
            <a:pPr eaLnBrk="1" hangingPunct="1">
              <a:defRPr/>
            </a:pPr>
            <a:endParaRPr lang="ru-RU" sz="1600" b="1" u="sng" dirty="0">
              <a:solidFill>
                <a:schemeClr val="tx2"/>
              </a:solidFill>
            </a:endParaRPr>
          </a:p>
          <a:p>
            <a:pPr algn="ctr" eaLnBrk="1" hangingPunct="1">
              <a:defRPr/>
            </a:pPr>
            <a:r>
              <a:rPr lang="ru-RU" sz="1600" b="1" u="sng" dirty="0">
                <a:solidFill>
                  <a:srgbClr val="002060"/>
                </a:solidFill>
              </a:rPr>
              <a:t>Методические условия:</a:t>
            </a:r>
          </a:p>
          <a:p>
            <a:pPr algn="ctr" eaLnBrk="1" hangingPunct="1">
              <a:defRPr/>
            </a:pPr>
            <a:r>
              <a:rPr lang="ru-RU" sz="1600" dirty="0">
                <a:solidFill>
                  <a:srgbClr val="002060"/>
                </a:solidFill>
              </a:rPr>
              <a:t>Работы учёных – методистов, реализующих экологические и краеведческие подходы в практике учебной деятельности</a:t>
            </a:r>
            <a:r>
              <a:rPr lang="ru-RU" sz="1400" dirty="0">
                <a:solidFill>
                  <a:srgbClr val="002060"/>
                </a:solidFill>
              </a:rPr>
              <a:t>:</a:t>
            </a:r>
            <a:r>
              <a:rPr lang="ru-RU" sz="1400" b="1" dirty="0">
                <a:solidFill>
                  <a:srgbClr val="002060"/>
                </a:solidFill>
              </a:rPr>
              <a:t> </a:t>
            </a:r>
          </a:p>
          <a:p>
            <a:pPr algn="ctr" eaLnBrk="1" hangingPunct="1">
              <a:defRPr/>
            </a:pPr>
            <a:r>
              <a:rPr lang="ru-RU" sz="1600" b="1" dirty="0" err="1">
                <a:solidFill>
                  <a:srgbClr val="002060"/>
                </a:solidFill>
              </a:rPr>
              <a:t>Н.Н.Демидова</a:t>
            </a:r>
            <a:r>
              <a:rPr lang="ru-RU" sz="1600" b="1" dirty="0">
                <a:solidFill>
                  <a:srgbClr val="002060"/>
                </a:solidFill>
              </a:rPr>
              <a:t>, </a:t>
            </a:r>
          </a:p>
          <a:p>
            <a:pPr algn="ctr" eaLnBrk="1" hangingPunct="1">
              <a:defRPr/>
            </a:pPr>
            <a:r>
              <a:rPr lang="ru-RU" sz="1600" b="1" dirty="0" err="1">
                <a:solidFill>
                  <a:srgbClr val="002060"/>
                </a:solidFill>
              </a:rPr>
              <a:t>Н.Ф.Винокурова</a:t>
            </a:r>
            <a:r>
              <a:rPr lang="ru-RU" sz="1600" b="1" dirty="0">
                <a:solidFill>
                  <a:srgbClr val="002060"/>
                </a:solidFill>
              </a:rPr>
              <a:t>, </a:t>
            </a:r>
          </a:p>
          <a:p>
            <a:pPr algn="ctr" eaLnBrk="1" hangingPunct="1">
              <a:defRPr/>
            </a:pPr>
            <a:r>
              <a:rPr lang="ru-RU" sz="1600" b="1" dirty="0" err="1">
                <a:solidFill>
                  <a:srgbClr val="002060"/>
                </a:solidFill>
              </a:rPr>
              <a:t>А.Б.Кряжев</a:t>
            </a:r>
            <a:endParaRPr lang="ru-RU" sz="1600" b="1" dirty="0">
              <a:solidFill>
                <a:srgbClr val="002060"/>
              </a:solidFill>
            </a:endParaRPr>
          </a:p>
          <a:p>
            <a:pPr eaLnBrk="1" hangingPunct="1">
              <a:defRPr/>
            </a:pPr>
            <a:endParaRPr lang="ru-RU" sz="1400" b="1" dirty="0">
              <a:solidFill>
                <a:srgbClr val="002060"/>
              </a:solidFill>
            </a:endParaRPr>
          </a:p>
          <a:p>
            <a:pPr eaLnBrk="1" hangingPunct="1">
              <a:defRPr/>
            </a:pPr>
            <a:r>
              <a:rPr lang="ru-RU" sz="1400" b="1" dirty="0">
                <a:solidFill>
                  <a:srgbClr val="002060"/>
                </a:solidFill>
              </a:rPr>
              <a:t> </a:t>
            </a:r>
          </a:p>
          <a:p>
            <a:pPr algn="ctr" eaLnBrk="1" hangingPunct="1">
              <a:defRPr/>
            </a:pPr>
            <a:endParaRPr lang="ru-RU" sz="1600" b="1" dirty="0">
              <a:solidFill>
                <a:schemeClr val="accent2">
                  <a:lumMod val="75000"/>
                </a:schemeClr>
              </a:solidFill>
            </a:endParaRPr>
          </a:p>
          <a:p>
            <a:pPr algn="ctr" eaLnBrk="1" hangingPunct="1">
              <a:defRPr/>
            </a:pPr>
            <a:endParaRPr lang="ru-RU" sz="1600" b="1" dirty="0">
              <a:solidFill>
                <a:schemeClr val="accent2">
                  <a:lumMod val="75000"/>
                </a:schemeClr>
              </a:solidFill>
            </a:endParaRPr>
          </a:p>
          <a:p>
            <a:pPr algn="ctr" eaLnBrk="1" hangingPunct="1">
              <a:defRPr/>
            </a:pPr>
            <a:endParaRPr lang="ru-RU" sz="1600" dirty="0">
              <a:solidFill>
                <a:schemeClr val="tx2"/>
              </a:solidFill>
            </a:endParaRPr>
          </a:p>
          <a:p>
            <a:pPr algn="ctr" eaLnBrk="1" hangingPunct="1">
              <a:defRPr/>
            </a:pPr>
            <a:endParaRPr lang="ru-RU" sz="1600" dirty="0">
              <a:solidFill>
                <a:schemeClr val="tx2"/>
              </a:solidFill>
            </a:endParaRPr>
          </a:p>
          <a:p>
            <a:pPr algn="ctr" eaLnBrk="1" hangingPunct="1">
              <a:defRPr/>
            </a:pPr>
            <a:endParaRPr lang="ru-RU" sz="1600" dirty="0">
              <a:solidFill>
                <a:schemeClr val="tx2"/>
              </a:solidFill>
            </a:endParaRPr>
          </a:p>
        </p:txBody>
      </p:sp>
      <p:sp>
        <p:nvSpPr>
          <p:cNvPr id="17" name="Горизонтальный свиток 16"/>
          <p:cNvSpPr/>
          <p:nvPr/>
        </p:nvSpPr>
        <p:spPr>
          <a:xfrm>
            <a:off x="6253163" y="4797425"/>
            <a:ext cx="2744787" cy="1784350"/>
          </a:xfrm>
          <a:prstGeom prst="horizontalScroll">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sz="1600" dirty="0">
              <a:solidFill>
                <a:schemeClr val="tx2"/>
              </a:solidFill>
            </a:endParaRPr>
          </a:p>
          <a:p>
            <a:pPr algn="ctr" eaLnBrk="1" hangingPunct="1">
              <a:defRPr/>
            </a:pPr>
            <a:r>
              <a:rPr lang="ru-RU" sz="1600" dirty="0">
                <a:solidFill>
                  <a:srgbClr val="002060"/>
                </a:solidFill>
              </a:rPr>
              <a:t>Активное  участие в областных и всероссийских экологических уроках,  конкурсах  и проектах</a:t>
            </a:r>
          </a:p>
          <a:p>
            <a:pPr eaLnBrk="1" hangingPunct="1">
              <a:defRPr/>
            </a:pPr>
            <a:endParaRPr lang="ru-RU" sz="2800" dirty="0">
              <a:solidFill>
                <a:srgbClr val="002060"/>
              </a:solidFill>
            </a:endParaRPr>
          </a:p>
        </p:txBody>
      </p:sp>
      <p:sp>
        <p:nvSpPr>
          <p:cNvPr id="19" name="Горизонтальный свиток 18"/>
          <p:cNvSpPr/>
          <p:nvPr/>
        </p:nvSpPr>
        <p:spPr>
          <a:xfrm>
            <a:off x="90488" y="4495800"/>
            <a:ext cx="3040062" cy="2276475"/>
          </a:xfrm>
          <a:prstGeom prst="horizontalScroll">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sz="1600" dirty="0">
              <a:solidFill>
                <a:schemeClr val="tx2"/>
              </a:solidFill>
            </a:endParaRPr>
          </a:p>
          <a:p>
            <a:pPr algn="ctr" eaLnBrk="1" hangingPunct="1">
              <a:defRPr/>
            </a:pPr>
            <a:r>
              <a:rPr lang="ru-RU" sz="1600" dirty="0">
                <a:solidFill>
                  <a:srgbClr val="002060"/>
                </a:solidFill>
              </a:rPr>
              <a:t>Тесное сотрудничество с  организациями: библиотеки, музеи,  общество охраны природы </a:t>
            </a:r>
            <a:r>
              <a:rPr lang="ru-RU" sz="1600" dirty="0" err="1">
                <a:solidFill>
                  <a:srgbClr val="002060"/>
                </a:solidFill>
              </a:rPr>
              <a:t>г.о.Семёновский</a:t>
            </a:r>
            <a:r>
              <a:rPr lang="ru-RU" sz="1600" dirty="0">
                <a:solidFill>
                  <a:srgbClr val="002060"/>
                </a:solidFill>
              </a:rPr>
              <a:t>, заповедник «Керженский»</a:t>
            </a:r>
          </a:p>
          <a:p>
            <a:pPr algn="ctr" eaLnBrk="1" hangingPunct="1">
              <a:defRPr/>
            </a:pPr>
            <a:endParaRPr lang="ru-RU" sz="1600" dirty="0">
              <a:solidFill>
                <a:schemeClr val="tx2"/>
              </a:solidFill>
            </a:endParaRPr>
          </a:p>
        </p:txBody>
      </p:sp>
      <p:sp>
        <p:nvSpPr>
          <p:cNvPr id="5" name="TextBox 4"/>
          <p:cNvSpPr txBox="1"/>
          <p:nvPr/>
        </p:nvSpPr>
        <p:spPr>
          <a:xfrm>
            <a:off x="3460750" y="2144713"/>
            <a:ext cx="1998663" cy="584200"/>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eaLnBrk="1" hangingPunct="1">
              <a:defRPr/>
            </a:pPr>
            <a:r>
              <a:rPr lang="ru-RU" sz="1600" b="1" u="sng" dirty="0">
                <a:solidFill>
                  <a:schemeClr val="tx2"/>
                </a:solidFill>
              </a:rPr>
              <a:t>Организационные условия:</a:t>
            </a:r>
          </a:p>
        </p:txBody>
      </p:sp>
      <p:cxnSp>
        <p:nvCxnSpPr>
          <p:cNvPr id="7" name="Прямая со стрелкой 6"/>
          <p:cNvCxnSpPr/>
          <p:nvPr/>
        </p:nvCxnSpPr>
        <p:spPr>
          <a:xfrm>
            <a:off x="4500563" y="2855913"/>
            <a:ext cx="0" cy="649287"/>
          </a:xfrm>
          <a:prstGeom prst="straightConnector1">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flipH="1">
            <a:off x="1673225" y="2997200"/>
            <a:ext cx="1787525" cy="1770063"/>
          </a:xfrm>
          <a:prstGeom prst="straightConnector1">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pic>
        <p:nvPicPr>
          <p:cNvPr id="5136" name="Picture 16" descr="C:\Users\Азм\Desktop\Фото и видео к аттестации\первоцветы\IMG_0802.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092950" y="3505200"/>
            <a:ext cx="1700213" cy="1276350"/>
          </a:xfrm>
          <a:prstGeom prst="rect">
            <a:avLst/>
          </a:prstGeom>
          <a:noFill/>
          <a:ln w="28575">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4110" name="Picture 14" descr="C:\Users\Азм\Desktop\100_3813.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33388" y="3275013"/>
            <a:ext cx="1474787" cy="1103312"/>
          </a:xfrm>
          <a:prstGeom prst="rect">
            <a:avLst/>
          </a:prstGeom>
          <a:noFill/>
          <a:ln w="28575">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4111" name="Picture 15" descr="C:\Users\Азм\Desktop\100_3946.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779838" y="5316538"/>
            <a:ext cx="1782762" cy="1336675"/>
          </a:xfrm>
          <a:prstGeom prst="rect">
            <a:avLst/>
          </a:prstGeom>
          <a:noFill/>
          <a:ln w="28575">
            <a:solidFill>
              <a:schemeClr val="accent6">
                <a:lumMod val="75000"/>
              </a:schemeClr>
            </a:solidFill>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547664" y="44624"/>
            <a:ext cx="7200800" cy="720080"/>
          </a:xfrm>
          <a:prstGeom prst="roundRect">
            <a:avLst/>
          </a:prstGeom>
          <a:solidFill>
            <a:schemeClr val="accent6">
              <a:lumMod val="40000"/>
              <a:lumOff val="60000"/>
            </a:schemeClr>
          </a:solidFill>
          <a:ln w="38100">
            <a:solidFill>
              <a:srgbClr val="B00000"/>
            </a:solidFill>
          </a:ln>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ru-RU" sz="2000" b="1" dirty="0">
                <a:ln w="17780" cmpd="sng">
                  <a:solidFill>
                    <a:srgbClr val="FFFFFF"/>
                  </a:solidFill>
                  <a:prstDash val="solid"/>
                  <a:miter lim="800000"/>
                </a:ln>
                <a:effectLst>
                  <a:outerShdw blurRad="50800" algn="tl" rotWithShape="0">
                    <a:srgbClr val="000000"/>
                  </a:outerShdw>
                </a:effectLst>
              </a:rPr>
              <a:t>АКТУАЛЬНОСТЬ ЛИЧНОГО ВКЛАДА ПЕДАГОГА </a:t>
            </a:r>
            <a:br>
              <a:rPr lang="ru-RU" sz="2000" b="1" dirty="0">
                <a:ln w="17780" cmpd="sng">
                  <a:solidFill>
                    <a:srgbClr val="FFFFFF"/>
                  </a:solidFill>
                  <a:prstDash val="solid"/>
                  <a:miter lim="800000"/>
                </a:ln>
                <a:effectLst>
                  <a:outerShdw blurRad="50800" algn="tl" rotWithShape="0">
                    <a:srgbClr val="000000"/>
                  </a:outerShdw>
                </a:effectLst>
              </a:rPr>
            </a:br>
            <a:r>
              <a:rPr lang="ru-RU" sz="2000" b="1" dirty="0">
                <a:ln w="17780" cmpd="sng">
                  <a:solidFill>
                    <a:srgbClr val="FFFFFF"/>
                  </a:solidFill>
                  <a:prstDash val="solid"/>
                  <a:miter lim="800000"/>
                </a:ln>
                <a:effectLst>
                  <a:outerShdw blurRad="50800" algn="tl" rotWithShape="0">
                    <a:srgbClr val="000000"/>
                  </a:outerShdw>
                </a:effectLst>
              </a:rPr>
              <a:t>В РАЗВИТИЕ ОБРАЗОВАНИЯ</a:t>
            </a:r>
            <a:endParaRPr lang="ru-RU" sz="2000" b="1" dirty="0">
              <a:latin typeface="Arial Black" panose="020B0A04020102020204" pitchFamily="34" charset="0"/>
            </a:endParaRPr>
          </a:p>
        </p:txBody>
      </p:sp>
      <p:sp>
        <p:nvSpPr>
          <p:cNvPr id="3" name="Скругленный прямоугольник 2"/>
          <p:cNvSpPr/>
          <p:nvPr/>
        </p:nvSpPr>
        <p:spPr>
          <a:xfrm>
            <a:off x="311150" y="908050"/>
            <a:ext cx="3940175" cy="1328738"/>
          </a:xfrm>
          <a:prstGeom prst="roundRect">
            <a:avLst/>
          </a:prstGeom>
          <a:solidFill>
            <a:schemeClr val="accent6">
              <a:lumMod val="60000"/>
              <a:lumOff val="40000"/>
            </a:schemeClr>
          </a:solidFill>
          <a:ln w="38100">
            <a:solidFill>
              <a:srgbClr val="C00000"/>
            </a:solidFill>
          </a:ln>
        </p:spPr>
        <p:txBody>
          <a:bodyPr>
            <a:spAutoFit/>
          </a:bodyPr>
          <a:lstStyle/>
          <a:p>
            <a:pPr algn="ctr" eaLnBrk="1" hangingPunct="1">
              <a:defRPr/>
            </a:pPr>
            <a:r>
              <a:rPr lang="ru-RU" dirty="0">
                <a:solidFill>
                  <a:schemeClr val="accent2">
                    <a:lumMod val="75000"/>
                  </a:schemeClr>
                </a:solidFill>
              </a:rPr>
              <a:t>Важная  роль в формировании духовно-нравственных качеств личности принадлежит </a:t>
            </a:r>
            <a:r>
              <a:rPr lang="ru-RU" b="1" dirty="0">
                <a:solidFill>
                  <a:schemeClr val="accent2">
                    <a:lumMod val="75000"/>
                  </a:schemeClr>
                </a:solidFill>
              </a:rPr>
              <a:t>экологическому образованию. </a:t>
            </a:r>
          </a:p>
        </p:txBody>
      </p:sp>
      <p:sp>
        <p:nvSpPr>
          <p:cNvPr id="4" name="Стрелка вправо 3"/>
          <p:cNvSpPr/>
          <p:nvPr/>
        </p:nvSpPr>
        <p:spPr>
          <a:xfrm>
            <a:off x="4356100" y="1384300"/>
            <a:ext cx="922338" cy="385763"/>
          </a:xfrm>
          <a:prstGeom prst="rightArrow">
            <a:avLst/>
          </a:prstGeom>
          <a:solidFill>
            <a:schemeClr val="accent6">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5" name="Скругленный прямоугольник 4"/>
          <p:cNvSpPr/>
          <p:nvPr/>
        </p:nvSpPr>
        <p:spPr>
          <a:xfrm>
            <a:off x="5373688" y="952500"/>
            <a:ext cx="3543300" cy="1635125"/>
          </a:xfrm>
          <a:prstGeom prst="roundRect">
            <a:avLst/>
          </a:prstGeom>
          <a:solidFill>
            <a:schemeClr val="accent6">
              <a:lumMod val="60000"/>
              <a:lumOff val="40000"/>
            </a:schemeClr>
          </a:solidFill>
          <a:ln w="38100">
            <a:solidFill>
              <a:srgbClr val="C00000"/>
            </a:solidFill>
          </a:ln>
        </p:spPr>
        <p:txBody>
          <a:bodyPr>
            <a:spAutoFit/>
          </a:bodyPr>
          <a:lstStyle/>
          <a:p>
            <a:pPr algn="ctr" eaLnBrk="1" hangingPunct="1">
              <a:defRPr/>
            </a:pPr>
            <a:r>
              <a:rPr lang="ru-RU" dirty="0">
                <a:solidFill>
                  <a:schemeClr val="accent6">
                    <a:lumMod val="50000"/>
                  </a:schemeClr>
                </a:solidFill>
              </a:rPr>
              <a:t>Экологическое воспитание учащихся невозможно  без краеведения. </a:t>
            </a:r>
          </a:p>
          <a:p>
            <a:pPr algn="ctr" eaLnBrk="1" hangingPunct="1">
              <a:defRPr/>
            </a:pPr>
            <a:r>
              <a:rPr lang="ru-RU" dirty="0">
                <a:solidFill>
                  <a:schemeClr val="accent6">
                    <a:lumMod val="50000"/>
                  </a:schemeClr>
                </a:solidFill>
              </a:rPr>
              <a:t>Подлинное краеведение – это всегда </a:t>
            </a:r>
            <a:r>
              <a:rPr lang="ru-RU" dirty="0" err="1">
                <a:solidFill>
                  <a:schemeClr val="accent6">
                    <a:lumMod val="50000"/>
                  </a:schemeClr>
                </a:solidFill>
              </a:rPr>
              <a:t>краелюбие</a:t>
            </a:r>
            <a:r>
              <a:rPr lang="ru-RU" dirty="0">
                <a:solidFill>
                  <a:schemeClr val="accent6">
                    <a:lumMod val="50000"/>
                  </a:schemeClr>
                </a:solidFill>
              </a:rPr>
              <a:t>.</a:t>
            </a:r>
            <a:endParaRPr lang="ru-RU" b="1" dirty="0">
              <a:solidFill>
                <a:schemeClr val="accent6">
                  <a:lumMod val="50000"/>
                </a:schemeClr>
              </a:solidFill>
            </a:endParaRPr>
          </a:p>
        </p:txBody>
      </p:sp>
      <p:sp>
        <p:nvSpPr>
          <p:cNvPr id="5126" name="Объект 2"/>
          <p:cNvSpPr txBox="1">
            <a:spLocks/>
          </p:cNvSpPr>
          <p:nvPr/>
        </p:nvSpPr>
        <p:spPr bwMode="auto">
          <a:xfrm>
            <a:off x="755650" y="3860800"/>
            <a:ext cx="3495675" cy="2674938"/>
          </a:xfrm>
          <a:prstGeom prst="rect">
            <a:avLst/>
          </a:prstGeom>
          <a:blipFill dpi="0" rotWithShape="1">
            <a:blip r:embed="rId2"/>
            <a:srcRect/>
            <a:tile tx="0" ty="0" sx="100000" sy="100000" flip="none" algn="tl"/>
          </a:blipFill>
          <a:ln w="38100">
            <a:solidFill>
              <a:srgbClr val="C00000"/>
            </a:solidFill>
            <a:miter lim="800000"/>
            <a:headEnd/>
            <a:tailEnd/>
          </a:ln>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buFontTx/>
              <a:buNone/>
              <a:defRPr/>
            </a:pPr>
            <a:r>
              <a:rPr lang="ru-RU" sz="2000" b="1" dirty="0">
                <a:solidFill>
                  <a:schemeClr val="accent2">
                    <a:lumMod val="75000"/>
                  </a:schemeClr>
                </a:solidFill>
              </a:rPr>
              <a:t>Российским приоритетом модернизации образования сегодня является формирование нравственных качеств личности, что нашло отражение в ФГОС основного общего образования</a:t>
            </a:r>
            <a:endParaRPr lang="ru-RU" altLang="ru-RU" sz="2000" b="1" u="sng" dirty="0">
              <a:solidFill>
                <a:schemeClr val="accent2">
                  <a:lumMod val="75000"/>
                </a:schemeClr>
              </a:solidFill>
            </a:endParaRPr>
          </a:p>
        </p:txBody>
      </p:sp>
      <p:sp>
        <p:nvSpPr>
          <p:cNvPr id="29" name="Стрелка вправо 28"/>
          <p:cNvSpPr/>
          <p:nvPr/>
        </p:nvSpPr>
        <p:spPr>
          <a:xfrm rot="5400000">
            <a:off x="6858794" y="2832894"/>
            <a:ext cx="773113" cy="454025"/>
          </a:xfrm>
          <a:prstGeom prst="rightArrow">
            <a:avLst/>
          </a:prstGeom>
          <a:solidFill>
            <a:schemeClr val="accent6">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33" name="Прямоугольник 32"/>
          <p:cNvSpPr/>
          <p:nvPr/>
        </p:nvSpPr>
        <p:spPr>
          <a:xfrm>
            <a:off x="5132388" y="3586163"/>
            <a:ext cx="3673475" cy="2584450"/>
          </a:xfrm>
          <a:prstGeom prst="rect">
            <a:avLst/>
          </a:prstGeom>
          <a:solidFill>
            <a:schemeClr val="accent6">
              <a:lumMod val="60000"/>
              <a:lumOff val="40000"/>
            </a:schemeClr>
          </a:solidFill>
          <a:ln w="38100">
            <a:solidFill>
              <a:srgbClr val="C00000"/>
            </a:solidFill>
          </a:ln>
        </p:spPr>
        <p:txBody>
          <a:bodyPr>
            <a:spAutoFit/>
          </a:bodyPr>
          <a:lstStyle/>
          <a:p>
            <a:pPr algn="ctr" eaLnBrk="1" hangingPunct="1">
              <a:defRPr/>
            </a:pPr>
            <a:r>
              <a:rPr lang="ru-RU" dirty="0"/>
              <a:t> </a:t>
            </a:r>
            <a:r>
              <a:rPr lang="ru-RU" dirty="0">
                <a:solidFill>
                  <a:schemeClr val="accent2">
                    <a:lumMod val="75000"/>
                  </a:schemeClr>
                </a:solidFill>
              </a:rPr>
              <a:t>Изучение </a:t>
            </a:r>
          </a:p>
          <a:p>
            <a:pPr algn="ctr" eaLnBrk="1" hangingPunct="1">
              <a:defRPr/>
            </a:pPr>
            <a:r>
              <a:rPr lang="ru-RU" b="1" dirty="0">
                <a:solidFill>
                  <a:schemeClr val="accent2">
                    <a:lumMod val="75000"/>
                  </a:schemeClr>
                </a:solidFill>
              </a:rPr>
              <a:t>экологического краеведения </a:t>
            </a:r>
            <a:r>
              <a:rPr lang="ru-RU" dirty="0">
                <a:solidFill>
                  <a:schemeClr val="accent2">
                    <a:lumMod val="75000"/>
                  </a:schemeClr>
                </a:solidFill>
              </a:rPr>
              <a:t>обеспечивает комплексное влияние на все сферы формирования личности: развитие эмоций, интеллекта и реальной деятельности социально значимого характера</a:t>
            </a:r>
          </a:p>
          <a:p>
            <a:pPr algn="ctr" eaLnBrk="1" hangingPunct="1">
              <a:defRPr/>
            </a:pPr>
            <a:endParaRPr lang="ru-RU" b="1" dirty="0">
              <a:solidFill>
                <a:schemeClr val="accent2">
                  <a:lumMod val="75000"/>
                </a:schemeClr>
              </a:solidFill>
            </a:endParaRPr>
          </a:p>
        </p:txBody>
      </p:sp>
      <p:pic>
        <p:nvPicPr>
          <p:cNvPr id="6153" name="Picture 5" descr="http://moysoch2.ucoz.ru/logotip_stranic/p72_fgosoo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rot="615532">
            <a:off x="3033713" y="2322513"/>
            <a:ext cx="1095375" cy="146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311150" y="2520950"/>
            <a:ext cx="1495425" cy="1204913"/>
          </a:xfrm>
          <a:prstGeom prst="rect">
            <a:avLst/>
          </a:prstGeom>
          <a:noFill/>
          <a:ln w="57150">
            <a:solidFill>
              <a:schemeClr val="accent6">
                <a:lumMod val="50000"/>
              </a:schemeClr>
            </a:solidFill>
            <a:miter lim="800000"/>
            <a:headEnd/>
            <a:tailEnd/>
          </a:ln>
        </p:spPr>
      </p:pic>
      <p:sp>
        <p:nvSpPr>
          <p:cNvPr id="19" name="Стрелка вправо 18"/>
          <p:cNvSpPr/>
          <p:nvPr/>
        </p:nvSpPr>
        <p:spPr>
          <a:xfrm rot="16200000">
            <a:off x="1951038" y="2851150"/>
            <a:ext cx="1079500" cy="419100"/>
          </a:xfrm>
          <a:prstGeom prst="rightArrow">
            <a:avLst>
              <a:gd name="adj1" fmla="val 43760"/>
              <a:gd name="adj2" fmla="val 50000"/>
            </a:avLst>
          </a:prstGeom>
          <a:solidFill>
            <a:schemeClr val="accent6">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594592671"/>
              </p:ext>
            </p:extLst>
          </p:nvPr>
        </p:nvGraphicFramePr>
        <p:xfrm>
          <a:off x="539750" y="692150"/>
          <a:ext cx="8424863" cy="5905202"/>
        </p:xfrm>
        <a:graphic>
          <a:graphicData uri="http://schemas.openxmlformats.org/drawingml/2006/table">
            <a:tbl>
              <a:tblPr firstRow="1" bandRow="1">
                <a:tableStyleId>{93296810-A885-4BE3-A3E7-6D5BEEA58F35}</a:tableStyleId>
              </a:tblPr>
              <a:tblGrid>
                <a:gridCol w="4120247">
                  <a:extLst>
                    <a:ext uri="{9D8B030D-6E8A-4147-A177-3AD203B41FA5}">
                      <a16:colId xmlns:a16="http://schemas.microsoft.com/office/drawing/2014/main" val="20000"/>
                    </a:ext>
                  </a:extLst>
                </a:gridCol>
                <a:gridCol w="4304616">
                  <a:extLst>
                    <a:ext uri="{9D8B030D-6E8A-4147-A177-3AD203B41FA5}">
                      <a16:colId xmlns:a16="http://schemas.microsoft.com/office/drawing/2014/main" val="20001"/>
                    </a:ext>
                  </a:extLst>
                </a:gridCol>
              </a:tblGrid>
              <a:tr h="640219">
                <a:tc>
                  <a:txBody>
                    <a:bodyPr/>
                    <a:lstStyle/>
                    <a:p>
                      <a:pPr algn="ctr"/>
                      <a:r>
                        <a:rPr lang="ru-RU" sz="1800" dirty="0">
                          <a:solidFill>
                            <a:srgbClr val="6C0000"/>
                          </a:solidFill>
                        </a:rPr>
                        <a:t>Учёные</a:t>
                      </a:r>
                      <a:r>
                        <a:rPr lang="ru-RU" sz="1800" baseline="0" dirty="0">
                          <a:solidFill>
                            <a:srgbClr val="6C0000"/>
                          </a:solidFill>
                        </a:rPr>
                        <a:t>  по экологическому образованию</a:t>
                      </a:r>
                      <a:endParaRPr lang="ru-RU" sz="1800" dirty="0">
                        <a:solidFill>
                          <a:srgbClr val="6C0000"/>
                        </a:solidFill>
                      </a:endParaRPr>
                    </a:p>
                  </a:txBody>
                  <a:tcPr marL="91445" marR="91445" marT="45746" marB="45746">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accent6">
                        <a:lumMod val="60000"/>
                        <a:lumOff val="40000"/>
                      </a:schemeClr>
                    </a:solidFill>
                  </a:tcPr>
                </a:tc>
                <a:tc>
                  <a:txBody>
                    <a:bodyPr/>
                    <a:lstStyle/>
                    <a:p>
                      <a:pPr algn="ctr"/>
                      <a:r>
                        <a:rPr lang="ru-RU" sz="1800" dirty="0">
                          <a:solidFill>
                            <a:srgbClr val="6C0000"/>
                          </a:solidFill>
                        </a:rPr>
                        <a:t>Учёные</a:t>
                      </a:r>
                      <a:r>
                        <a:rPr lang="ru-RU" sz="1800" baseline="0" dirty="0">
                          <a:solidFill>
                            <a:srgbClr val="6C0000"/>
                          </a:solidFill>
                        </a:rPr>
                        <a:t>   по краеведению</a:t>
                      </a:r>
                      <a:endParaRPr lang="ru-RU" sz="1800" dirty="0">
                        <a:solidFill>
                          <a:schemeClr val="accent6">
                            <a:lumMod val="50000"/>
                          </a:schemeClr>
                        </a:solidFill>
                      </a:endParaRPr>
                    </a:p>
                  </a:txBody>
                  <a:tcPr marL="91445" marR="91445" marT="45746" marB="45746">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52649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a:solidFill>
                            <a:schemeClr val="accent2">
                              <a:lumMod val="75000"/>
                            </a:schemeClr>
                          </a:solidFill>
                          <a:effectLst/>
                          <a:latin typeface="+mn-lt"/>
                          <a:ea typeface="+mn-ea"/>
                          <a:cs typeface="+mn-cs"/>
                        </a:rPr>
                        <a:t>В.В. Николина,</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a:solidFill>
                            <a:schemeClr val="accent2">
                              <a:lumMod val="75000"/>
                            </a:schemeClr>
                          </a:solidFill>
                          <a:effectLst/>
                          <a:latin typeface="+mn-lt"/>
                          <a:ea typeface="+mn-ea"/>
                          <a:cs typeface="+mn-cs"/>
                        </a:rPr>
                        <a:t>Н.Ф. </a:t>
                      </a:r>
                      <a:r>
                        <a:rPr lang="ru-RU" sz="1800" b="1" kern="1200" dirty="0" err="1">
                          <a:solidFill>
                            <a:schemeClr val="accent2">
                              <a:lumMod val="75000"/>
                            </a:schemeClr>
                          </a:solidFill>
                          <a:effectLst/>
                          <a:latin typeface="+mn-lt"/>
                          <a:ea typeface="+mn-ea"/>
                          <a:cs typeface="+mn-cs"/>
                        </a:rPr>
                        <a:t>Винокурова</a:t>
                      </a:r>
                      <a:r>
                        <a:rPr lang="ru-RU" sz="1800" b="1" kern="1200" dirty="0">
                          <a:solidFill>
                            <a:schemeClr val="accent2">
                              <a:lumMod val="75000"/>
                            </a:schemeClr>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a:solidFill>
                            <a:schemeClr val="accent2">
                              <a:lumMod val="75000"/>
                            </a:schemeClr>
                          </a:solidFill>
                          <a:effectLst/>
                          <a:latin typeface="+mn-lt"/>
                          <a:ea typeface="+mn-ea"/>
                          <a:cs typeface="+mn-cs"/>
                        </a:rPr>
                        <a:t>Г.С. </a:t>
                      </a:r>
                      <a:r>
                        <a:rPr lang="ru-RU" sz="1800" b="1" kern="1200" dirty="0" err="1">
                          <a:solidFill>
                            <a:schemeClr val="accent2">
                              <a:lumMod val="75000"/>
                            </a:schemeClr>
                          </a:solidFill>
                          <a:effectLst/>
                          <a:latin typeface="+mn-lt"/>
                          <a:ea typeface="+mn-ea"/>
                          <a:cs typeface="+mn-cs"/>
                        </a:rPr>
                        <a:t>Камерилова</a:t>
                      </a:r>
                      <a:endParaRPr lang="ru-RU" sz="1800" b="1" kern="1200" dirty="0">
                        <a:solidFill>
                          <a:schemeClr val="accent2">
                            <a:lumMod val="75000"/>
                          </a:schemeClr>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a:solidFill>
                            <a:schemeClr val="accent2">
                              <a:lumMod val="75000"/>
                            </a:schemeClr>
                          </a:solidFill>
                          <a:effectLst/>
                          <a:latin typeface="+mn-lt"/>
                          <a:ea typeface="+mn-ea"/>
                          <a:cs typeface="+mn-cs"/>
                        </a:rPr>
                        <a:t>Н.Н. Демидова</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a:solidFill>
                            <a:schemeClr val="accent2">
                              <a:lumMod val="75000"/>
                            </a:schemeClr>
                          </a:solidFill>
                          <a:effectLst/>
                          <a:latin typeface="+mn-lt"/>
                          <a:ea typeface="+mn-ea"/>
                          <a:cs typeface="+mn-cs"/>
                        </a:rPr>
                        <a:t> М.А. Картавых</a:t>
                      </a:r>
                      <a:r>
                        <a:rPr lang="ru-RU" sz="1800" b="1" kern="1200" baseline="0" dirty="0">
                          <a:solidFill>
                            <a:schemeClr val="accent2">
                              <a:lumMod val="75000"/>
                            </a:schemeClr>
                          </a:solidFill>
                          <a:effectLst/>
                          <a:latin typeface="+mn-lt"/>
                          <a:ea typeface="+mn-ea"/>
                          <a:cs typeface="+mn-cs"/>
                        </a:rPr>
                        <a:t> </a:t>
                      </a:r>
                      <a:endParaRPr lang="ru-RU" sz="1800" b="1" kern="1200" dirty="0">
                        <a:solidFill>
                          <a:schemeClr val="accent2">
                            <a:lumMod val="75000"/>
                          </a:schemeClr>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400" b="1" dirty="0">
                        <a:solidFill>
                          <a:schemeClr val="accent2">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400" kern="1200" dirty="0">
                          <a:solidFill>
                            <a:schemeClr val="accent2">
                              <a:lumMod val="75000"/>
                            </a:schemeClr>
                          </a:solidFill>
                          <a:effectLst/>
                          <a:latin typeface="+mn-lt"/>
                          <a:ea typeface="+mn-ea"/>
                          <a:cs typeface="+mn-cs"/>
                        </a:rPr>
                        <a:t>В их работах отражены результаты многолетних исследований  в области экологического образования. Дана характеристика экологической культуры обучающихся как цели образования, базирующегося на идеях </a:t>
                      </a:r>
                      <a:r>
                        <a:rPr lang="ru-RU" sz="1400" kern="1200" dirty="0" err="1">
                          <a:solidFill>
                            <a:schemeClr val="accent2">
                              <a:lumMod val="75000"/>
                            </a:schemeClr>
                          </a:solidFill>
                          <a:effectLst/>
                          <a:latin typeface="+mn-lt"/>
                          <a:ea typeface="+mn-ea"/>
                          <a:cs typeface="+mn-cs"/>
                        </a:rPr>
                        <a:t>экоразвития</a:t>
                      </a:r>
                      <a:r>
                        <a:rPr lang="ru-RU" sz="1400" kern="1200" dirty="0">
                          <a:solidFill>
                            <a:schemeClr val="accent2">
                              <a:lumMod val="75000"/>
                            </a:schemeClr>
                          </a:solidFill>
                          <a:effectLst/>
                          <a:latin typeface="+mn-lt"/>
                          <a:ea typeface="+mn-ea"/>
                          <a:cs typeface="+mn-cs"/>
                        </a:rPr>
                        <a:t>.</a:t>
                      </a:r>
                      <a:r>
                        <a:rPr lang="ru-RU" sz="1400" kern="1200" dirty="0">
                          <a:solidFill>
                            <a:schemeClr val="dk1"/>
                          </a:solidFill>
                          <a:effectLst/>
                          <a:latin typeface="+mn-lt"/>
                          <a:ea typeface="+mn-ea"/>
                          <a:cs typeface="+mn-cs"/>
                        </a:rPr>
                        <a:t> </a:t>
                      </a:r>
                      <a:r>
                        <a:rPr lang="ru-RU" sz="1400" kern="1200" dirty="0">
                          <a:solidFill>
                            <a:schemeClr val="accent2">
                              <a:lumMod val="75000"/>
                            </a:schemeClr>
                          </a:solidFill>
                          <a:effectLst/>
                          <a:latin typeface="+mn-lt"/>
                          <a:ea typeface="+mn-ea"/>
                          <a:cs typeface="+mn-cs"/>
                        </a:rPr>
                        <a:t>Предложены пути реализации концептуальных аспектов экологического образования в школьной практике. Описано существующее методическое сопровождение</a:t>
                      </a:r>
                      <a:r>
                        <a:rPr lang="ru-RU" sz="1400" kern="1200" baseline="0" dirty="0">
                          <a:solidFill>
                            <a:schemeClr val="accent2">
                              <a:lumMod val="75000"/>
                            </a:schemeClr>
                          </a:solidFill>
                          <a:effectLst/>
                          <a:latin typeface="+mn-lt"/>
                          <a:ea typeface="+mn-ea"/>
                          <a:cs typeface="+mn-cs"/>
                        </a:rPr>
                        <a:t> </a:t>
                      </a:r>
                      <a:r>
                        <a:rPr lang="ru-RU" sz="1400" kern="1200" dirty="0">
                          <a:solidFill>
                            <a:schemeClr val="accent2">
                              <a:lumMod val="75000"/>
                            </a:schemeClr>
                          </a:solidFill>
                          <a:effectLst/>
                          <a:latin typeface="+mn-lt"/>
                          <a:ea typeface="+mn-ea"/>
                          <a:cs typeface="+mn-cs"/>
                        </a:rPr>
                        <a:t>формирования  экологической культуры школьников: программы, учебники, учебные и методические пособия для учащихся и учителей</a:t>
                      </a:r>
                    </a:p>
                    <a:p>
                      <a:endParaRPr lang="ru-RU" sz="1800" b="1" dirty="0">
                        <a:solidFill>
                          <a:schemeClr val="accent2">
                            <a:lumMod val="75000"/>
                          </a:schemeClr>
                        </a:solidFill>
                      </a:endParaRPr>
                    </a:p>
                  </a:txBody>
                  <a:tcPr marL="91445" marR="91445" marT="45746" marB="45746">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u-RU" sz="1400" b="1" dirty="0">
                          <a:solidFill>
                            <a:schemeClr val="accent2">
                              <a:lumMod val="75000"/>
                            </a:schemeClr>
                          </a:solidFill>
                        </a:rPr>
                        <a:t>К. Д. Ушинский</a:t>
                      </a:r>
                      <a:endParaRPr lang="ru-RU" sz="1400" dirty="0">
                        <a:solidFill>
                          <a:schemeClr val="accent2">
                            <a:lumMod val="75000"/>
                          </a:schemeClr>
                        </a:solidFill>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u-RU" sz="1400" dirty="0">
                          <a:solidFill>
                            <a:schemeClr val="accent2">
                              <a:lumMod val="75000"/>
                            </a:schemeClr>
                          </a:solidFill>
                        </a:rPr>
                        <a:t>В основе идей Ушинского о народности воспитания, под которым он понимал своеобразие русского народа, лежит краеведческий (</a:t>
                      </a:r>
                      <a:r>
                        <a:rPr lang="ru-RU" sz="1400" dirty="0" err="1">
                          <a:solidFill>
                            <a:schemeClr val="accent2">
                              <a:lumMod val="75000"/>
                            </a:schemeClr>
                          </a:solidFill>
                        </a:rPr>
                        <a:t>родиноведческий</a:t>
                      </a:r>
                      <a:r>
                        <a:rPr lang="ru-RU" sz="1400" dirty="0">
                          <a:solidFill>
                            <a:schemeClr val="accent2">
                              <a:lumMod val="75000"/>
                            </a:schemeClr>
                          </a:solidFill>
                        </a:rPr>
                        <a:t>) принцип.</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ru-RU" sz="1400" dirty="0">
                        <a:solidFill>
                          <a:schemeClr val="accent2">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b="1" dirty="0">
                          <a:solidFill>
                            <a:schemeClr val="accent2">
                              <a:lumMod val="75000"/>
                            </a:schemeClr>
                          </a:solidFill>
                        </a:rPr>
                        <a:t>А. С. Барков</a:t>
                      </a:r>
                      <a:r>
                        <a:rPr lang="ru-RU" sz="1200" dirty="0">
                          <a:solidFill>
                            <a:schemeClr val="accent2">
                              <a:lumMod val="75000"/>
                            </a:schemeClr>
                          </a:solidFill>
                        </a:rPr>
                        <a:t> </a:t>
                      </a:r>
                    </a:p>
                    <a:p>
                      <a:r>
                        <a:rPr lang="ru-RU" sz="1200" dirty="0">
                          <a:solidFill>
                            <a:schemeClr val="accent2">
                              <a:lumMod val="75000"/>
                            </a:schemeClr>
                          </a:solidFill>
                        </a:rPr>
                        <a:t>По  инициативе  </a:t>
                      </a:r>
                      <a:r>
                        <a:rPr lang="ru-RU" sz="1200" dirty="0" err="1">
                          <a:solidFill>
                            <a:schemeClr val="accent2">
                              <a:lumMod val="75000"/>
                            </a:schemeClr>
                          </a:solidFill>
                        </a:rPr>
                        <a:t>Баркова</a:t>
                      </a:r>
                      <a:r>
                        <a:rPr lang="ru-RU" sz="1200" dirty="0">
                          <a:solidFill>
                            <a:schemeClr val="accent2">
                              <a:lumMod val="75000"/>
                            </a:schemeClr>
                          </a:solidFill>
                        </a:rPr>
                        <a:t> в 1946 г. была организована комиссия по школьному краеведению, в задачу которой входила научная разработка содержания, методов и организации краеведческой работы и ее обобщение.</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ru-RU" sz="1200" dirty="0">
                        <a:solidFill>
                          <a:schemeClr val="accent2">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b="1" dirty="0">
                          <a:solidFill>
                            <a:schemeClr val="accent2">
                              <a:lumMod val="75000"/>
                            </a:schemeClr>
                          </a:solidFill>
                        </a:rPr>
                        <a:t>Н. Н. </a:t>
                      </a:r>
                      <a:r>
                        <a:rPr lang="ru-RU" sz="1200" b="1" dirty="0" err="1">
                          <a:solidFill>
                            <a:schemeClr val="accent2">
                              <a:lumMod val="75000"/>
                            </a:schemeClr>
                          </a:solidFill>
                        </a:rPr>
                        <a:t>Баранский</a:t>
                      </a:r>
                      <a:endParaRPr lang="ru-RU" sz="1200" b="0" i="0" kern="1200" dirty="0">
                        <a:solidFill>
                          <a:schemeClr val="accent2">
                            <a:lumMod val="75000"/>
                          </a:schemeClr>
                        </a:solidFill>
                        <a:effectLst/>
                        <a:latin typeface="+mn-lt"/>
                        <a:ea typeface="+mn-ea"/>
                        <a:cs typeface="+mn-cs"/>
                      </a:endParaRPr>
                    </a:p>
                    <a:p>
                      <a:r>
                        <a:rPr lang="ru-RU" sz="1200" b="0" i="0" kern="1200" dirty="0">
                          <a:solidFill>
                            <a:schemeClr val="accent2">
                              <a:lumMod val="75000"/>
                            </a:schemeClr>
                          </a:solidFill>
                          <a:effectLst/>
                          <a:latin typeface="+mn-lt"/>
                          <a:ea typeface="+mn-ea"/>
                          <a:cs typeface="+mn-cs"/>
                        </a:rPr>
                        <a:t>В его работах  рассматривались вопросы организации краеведческой работы, методы и приемы изучения исторических особенностей, природных и социально-экономических условий родного края.</a:t>
                      </a:r>
                    </a:p>
                    <a:p>
                      <a:endParaRPr lang="ru-RU" sz="1200" b="0" i="0" kern="1200" dirty="0">
                        <a:solidFill>
                          <a:schemeClr val="accent2">
                            <a:lumMod val="75000"/>
                          </a:schemeClr>
                        </a:solidFill>
                        <a:effectLst/>
                        <a:latin typeface="+mn-lt"/>
                        <a:ea typeface="+mn-ea"/>
                        <a:cs typeface="+mn-cs"/>
                      </a:endParaRPr>
                    </a:p>
                    <a:p>
                      <a:r>
                        <a:rPr lang="ru-RU" sz="1200" b="1" i="0" kern="1200" dirty="0" err="1">
                          <a:solidFill>
                            <a:schemeClr val="accent2">
                              <a:lumMod val="75000"/>
                            </a:schemeClr>
                          </a:solidFill>
                          <a:effectLst/>
                          <a:latin typeface="+mn-lt"/>
                          <a:ea typeface="+mn-ea"/>
                          <a:cs typeface="+mn-cs"/>
                        </a:rPr>
                        <a:t>Б.И.Фридман</a:t>
                      </a:r>
                      <a:endParaRPr lang="ru-RU" sz="1200" b="1" i="0" kern="1200" dirty="0">
                        <a:solidFill>
                          <a:schemeClr val="accent2">
                            <a:lumMod val="75000"/>
                          </a:schemeClr>
                        </a:solidFill>
                        <a:effectLst/>
                        <a:latin typeface="+mn-lt"/>
                        <a:ea typeface="+mn-ea"/>
                        <a:cs typeface="+mn-cs"/>
                      </a:endParaRPr>
                    </a:p>
                    <a:p>
                      <a:r>
                        <a:rPr lang="ru-RU" sz="1200" b="0" i="0" kern="1200" dirty="0">
                          <a:solidFill>
                            <a:schemeClr val="accent2">
                              <a:lumMod val="75000"/>
                            </a:schemeClr>
                          </a:solidFill>
                          <a:effectLst/>
                          <a:latin typeface="+mn-lt"/>
                          <a:ea typeface="+mn-ea"/>
                          <a:cs typeface="+mn-cs"/>
                        </a:rPr>
                        <a:t>Всю свою жизнь посвятил </a:t>
                      </a:r>
                      <a:r>
                        <a:rPr lang="ru-RU" sz="1200" b="0" i="0" kern="1200" dirty="0" err="1">
                          <a:solidFill>
                            <a:schemeClr val="accent2">
                              <a:lumMod val="75000"/>
                            </a:schemeClr>
                          </a:solidFill>
                          <a:effectLst/>
                          <a:latin typeface="+mn-lt"/>
                          <a:ea typeface="+mn-ea"/>
                          <a:cs typeface="+mn-cs"/>
                        </a:rPr>
                        <a:t>геологии.Много</a:t>
                      </a:r>
                      <a:r>
                        <a:rPr lang="ru-RU" sz="1200" b="0" i="0" kern="1200" dirty="0">
                          <a:solidFill>
                            <a:schemeClr val="accent2">
                              <a:lumMod val="75000"/>
                            </a:schemeClr>
                          </a:solidFill>
                          <a:effectLst/>
                          <a:latin typeface="+mn-lt"/>
                          <a:ea typeface="+mn-ea"/>
                          <a:cs typeface="+mn-cs"/>
                        </a:rPr>
                        <a:t> лет исследовал</a:t>
                      </a:r>
                      <a:r>
                        <a:rPr lang="ru-RU" sz="1200" b="0" i="0" kern="1200" baseline="0" dirty="0">
                          <a:solidFill>
                            <a:schemeClr val="accent2">
                              <a:lumMod val="75000"/>
                            </a:schemeClr>
                          </a:solidFill>
                          <a:effectLst/>
                          <a:latin typeface="+mn-lt"/>
                          <a:ea typeface="+mn-ea"/>
                          <a:cs typeface="+mn-cs"/>
                        </a:rPr>
                        <a:t> и отражал в научных работах рельеф Нижегородской области, являлся руководителем музея геологии НГПУ.</a:t>
                      </a:r>
                    </a:p>
                    <a:p>
                      <a:endParaRPr lang="ru-RU" sz="1200" b="0" i="0" kern="1200" baseline="0" dirty="0">
                        <a:solidFill>
                          <a:schemeClr val="accent2">
                            <a:lumMod val="75000"/>
                          </a:schemeClr>
                        </a:solidFill>
                        <a:effectLst/>
                        <a:latin typeface="+mn-lt"/>
                        <a:ea typeface="+mn-ea"/>
                        <a:cs typeface="+mn-cs"/>
                      </a:endParaRPr>
                    </a:p>
                    <a:p>
                      <a:r>
                        <a:rPr lang="ru-RU" sz="1200" b="0" i="0" kern="1200" baseline="0" dirty="0">
                          <a:solidFill>
                            <a:schemeClr val="accent2">
                              <a:lumMod val="75000"/>
                            </a:schemeClr>
                          </a:solidFill>
                          <a:effectLst/>
                          <a:latin typeface="+mn-lt"/>
                          <a:ea typeface="+mn-ea"/>
                          <a:cs typeface="+mn-cs"/>
                        </a:rPr>
                        <a:t> </a:t>
                      </a:r>
                      <a:r>
                        <a:rPr lang="ru-RU" sz="1200" b="1" i="0" kern="1200" baseline="0" dirty="0" err="1">
                          <a:solidFill>
                            <a:schemeClr val="accent2">
                              <a:lumMod val="75000"/>
                            </a:schemeClr>
                          </a:solidFill>
                          <a:effectLst/>
                          <a:latin typeface="+mn-lt"/>
                          <a:ea typeface="+mn-ea"/>
                          <a:cs typeface="+mn-cs"/>
                        </a:rPr>
                        <a:t>А.Б.Кряжев</a:t>
                      </a:r>
                      <a:endParaRPr lang="ru-RU" sz="1200" b="1" i="0" kern="1200" baseline="0" dirty="0">
                        <a:solidFill>
                          <a:schemeClr val="accent2">
                            <a:lumMod val="75000"/>
                          </a:schemeClr>
                        </a:solidFill>
                        <a:effectLst/>
                        <a:latin typeface="+mn-lt"/>
                        <a:ea typeface="+mn-ea"/>
                        <a:cs typeface="+mn-cs"/>
                      </a:endParaRPr>
                    </a:p>
                    <a:p>
                      <a:r>
                        <a:rPr lang="ru-RU" sz="1200" b="0" i="0" kern="1200" baseline="0" dirty="0">
                          <a:solidFill>
                            <a:schemeClr val="accent2">
                              <a:lumMod val="75000"/>
                            </a:schemeClr>
                          </a:solidFill>
                          <a:effectLst/>
                          <a:latin typeface="+mn-lt"/>
                          <a:ea typeface="+mn-ea"/>
                          <a:cs typeface="+mn-cs"/>
                        </a:rPr>
                        <a:t>Автор учебного пособия для учащихся 6 класса. «Географическое краеведение. Нижегородская область»</a:t>
                      </a:r>
                    </a:p>
                  </a:txBody>
                  <a:tcPr marL="91445" marR="91445" marT="45746" marB="45746">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 name="Заголовок 1"/>
          <p:cNvSpPr txBox="1">
            <a:spLocks/>
          </p:cNvSpPr>
          <p:nvPr/>
        </p:nvSpPr>
        <p:spPr bwMode="auto">
          <a:xfrm>
            <a:off x="1986085" y="93503"/>
            <a:ext cx="5688632" cy="360040"/>
          </a:xfrm>
          <a:prstGeom prst="roundRect">
            <a:avLst/>
          </a:prstGeom>
          <a:solidFill>
            <a:schemeClr val="accent6">
              <a:lumMod val="40000"/>
              <a:lumOff val="60000"/>
            </a:schemeClr>
          </a:solidFill>
          <a:ln w="38100">
            <a:solidFill>
              <a:srgbClr val="B00000"/>
            </a:solidFill>
          </a:ln>
        </p:spPr>
        <p:txBody>
          <a:bodyPr anchor="ct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br>
              <a:rPr lang="ru-RU" sz="1800" b="1" dirty="0">
                <a:ln w="17780" cmpd="sng">
                  <a:solidFill>
                    <a:srgbClr val="FFFFFF"/>
                  </a:solidFill>
                  <a:prstDash val="solid"/>
                  <a:miter lim="800000"/>
                </a:ln>
                <a:solidFill>
                  <a:srgbClr val="800000"/>
                </a:solidFill>
                <a:effectLst>
                  <a:outerShdw blurRad="50800" algn="tl" rotWithShape="0">
                    <a:srgbClr val="000000"/>
                  </a:outerShdw>
                </a:effectLst>
              </a:rPr>
            </a:br>
            <a:r>
              <a:rPr lang="ru-RU" sz="2400" b="1" dirty="0">
                <a:ln w="17780" cmpd="sng">
                  <a:solidFill>
                    <a:srgbClr val="FFFFFF"/>
                  </a:solidFill>
                  <a:prstDash val="solid"/>
                  <a:miter lim="800000"/>
                </a:ln>
                <a:solidFill>
                  <a:srgbClr val="800000"/>
                </a:solidFill>
                <a:effectLst>
                  <a:outerShdw blurRad="50800" algn="tl" rotWithShape="0">
                    <a:srgbClr val="000000"/>
                  </a:outerShdw>
                </a:effectLst>
              </a:rPr>
              <a:t>ТЕОРЕТИЧЕСКОЕ ОБОСНОВАНИЕ</a:t>
            </a:r>
            <a:br>
              <a:rPr lang="ru-RU" sz="2400" dirty="0">
                <a:solidFill>
                  <a:srgbClr val="800000"/>
                </a:solidFill>
              </a:rPr>
            </a:br>
            <a:endParaRPr lang="ru-RU" sz="2400" dirty="0">
              <a:solidFill>
                <a:srgbClr val="800000"/>
              </a:solidFill>
            </a:endParaRPr>
          </a:p>
        </p:txBody>
      </p:sp>
      <p:pic>
        <p:nvPicPr>
          <p:cNvPr id="7182" name="Picture 2" descr="http://img-fotki.yandex.ru/get/5113/113882196.a5/0_615bb_a39fca70_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87675" y="1268413"/>
            <a:ext cx="1303338"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539750" y="0"/>
            <a:ext cx="8353425" cy="1268413"/>
          </a:xfrm>
        </p:spPr>
        <p:txBody>
          <a:bodyPr/>
          <a:lstStyle/>
          <a:p>
            <a:pPr eaLnBrk="1" hangingPunct="1">
              <a:defRPr/>
            </a:pPr>
            <a:r>
              <a:rPr lang="ru-RU" altLang="ru-RU" sz="3600" b="1" u="sng" dirty="0">
                <a:solidFill>
                  <a:srgbClr val="C00000"/>
                </a:solidFill>
              </a:rPr>
              <a:t>Цель </a:t>
            </a:r>
            <a:r>
              <a:rPr lang="ru-RU" altLang="ru-RU" sz="3600" b="1" dirty="0">
                <a:solidFill>
                  <a:srgbClr val="C00000"/>
                </a:solidFill>
              </a:rPr>
              <a:t> </a:t>
            </a:r>
            <a:r>
              <a:rPr lang="ru-RU" altLang="ru-RU" sz="3600" b="1" dirty="0">
                <a:solidFill>
                  <a:schemeClr val="accent2">
                    <a:lumMod val="75000"/>
                  </a:schemeClr>
                </a:solidFill>
              </a:rPr>
              <a:t>- </a:t>
            </a:r>
            <a:r>
              <a:rPr lang="ru-RU" sz="1800" b="1" dirty="0">
                <a:solidFill>
                  <a:schemeClr val="accent2">
                    <a:lumMod val="75000"/>
                  </a:schemeClr>
                </a:solidFill>
              </a:rPr>
              <a:t> </a:t>
            </a:r>
            <a:r>
              <a:rPr lang="ru-RU" sz="2800" b="1" dirty="0">
                <a:solidFill>
                  <a:schemeClr val="accent2">
                    <a:lumMod val="75000"/>
                  </a:schemeClr>
                </a:solidFill>
              </a:rPr>
              <a:t>обеспечение условий для реализации эколого- краеведческого направления</a:t>
            </a:r>
            <a:endParaRPr lang="ru-RU" altLang="ru-RU" sz="2800" b="1" dirty="0">
              <a:solidFill>
                <a:srgbClr val="6C0000"/>
              </a:solidFill>
            </a:endParaRPr>
          </a:p>
        </p:txBody>
      </p:sp>
      <p:sp>
        <p:nvSpPr>
          <p:cNvPr id="3075" name="Объект 2"/>
          <p:cNvSpPr>
            <a:spLocks noGrp="1"/>
          </p:cNvSpPr>
          <p:nvPr>
            <p:ph idx="1"/>
          </p:nvPr>
        </p:nvSpPr>
        <p:spPr>
          <a:xfrm>
            <a:off x="539750" y="1125538"/>
            <a:ext cx="8147050" cy="5000625"/>
          </a:xfrm>
        </p:spPr>
        <p:txBody>
          <a:bodyPr/>
          <a:lstStyle/>
          <a:p>
            <a:pPr marL="0" indent="0" eaLnBrk="1" hangingPunct="1">
              <a:buFont typeface="Arial" charset="0"/>
              <a:buNone/>
              <a:defRPr/>
            </a:pPr>
            <a:r>
              <a:rPr lang="ru-RU" altLang="ru-RU" sz="3600" b="1" u="sng" dirty="0">
                <a:solidFill>
                  <a:srgbClr val="C00000"/>
                </a:solidFill>
              </a:rPr>
              <a:t>Задачи</a:t>
            </a:r>
          </a:p>
          <a:p>
            <a:pPr eaLnBrk="1" hangingPunct="1">
              <a:buFont typeface="Wingdings" panose="05000000000000000000" pitchFamily="2" charset="2"/>
              <a:buChar char="Ø"/>
              <a:defRPr/>
            </a:pPr>
            <a:r>
              <a:rPr lang="ru-RU" altLang="ru-RU" sz="2000" b="1" dirty="0">
                <a:solidFill>
                  <a:schemeClr val="accent6">
                    <a:lumMod val="50000"/>
                  </a:schemeClr>
                </a:solidFill>
                <a:latin typeface="+mj-lt"/>
              </a:rPr>
              <a:t>Проанализировать  особенности экологического и краеведческого подходов на основе анализа существующей литературы.</a:t>
            </a:r>
          </a:p>
          <a:p>
            <a:pPr eaLnBrk="1" hangingPunct="1">
              <a:buFont typeface="Wingdings" panose="05000000000000000000" pitchFamily="2" charset="2"/>
              <a:buChar char="Ø"/>
              <a:defRPr/>
            </a:pPr>
            <a:endParaRPr lang="ru-RU" altLang="ru-RU" sz="2000" b="1" dirty="0">
              <a:solidFill>
                <a:schemeClr val="accent6">
                  <a:lumMod val="50000"/>
                </a:schemeClr>
              </a:solidFill>
              <a:latin typeface="+mj-lt"/>
            </a:endParaRPr>
          </a:p>
          <a:p>
            <a:pPr eaLnBrk="1" hangingPunct="1">
              <a:buFont typeface="Wingdings" panose="05000000000000000000" pitchFamily="2" charset="2"/>
              <a:buChar char="Ø"/>
              <a:defRPr/>
            </a:pPr>
            <a:r>
              <a:rPr lang="ru-RU" altLang="ru-RU" sz="2000" b="1" dirty="0">
                <a:solidFill>
                  <a:schemeClr val="accent6">
                    <a:lumMod val="50000"/>
                  </a:schemeClr>
                </a:solidFill>
                <a:latin typeface="+mj-lt"/>
              </a:rPr>
              <a:t>Определить место  уроков </a:t>
            </a:r>
            <a:r>
              <a:rPr lang="ru-RU" altLang="ru-RU" sz="2000" b="1" dirty="0">
                <a:solidFill>
                  <a:schemeClr val="accent6">
                    <a:lumMod val="50000"/>
                  </a:schemeClr>
                </a:solidFill>
              </a:rPr>
              <a:t>экологического и краеведческого направления  в </a:t>
            </a:r>
            <a:r>
              <a:rPr lang="ru-RU" altLang="ru-RU" sz="2000" b="1" dirty="0">
                <a:solidFill>
                  <a:schemeClr val="accent6">
                    <a:lumMod val="50000"/>
                  </a:schemeClr>
                </a:solidFill>
                <a:latin typeface="+mj-lt"/>
              </a:rPr>
              <a:t>рабочих программах по географии  5-8 классов.  </a:t>
            </a:r>
          </a:p>
          <a:p>
            <a:pPr eaLnBrk="1" hangingPunct="1">
              <a:buFont typeface="Wingdings" panose="05000000000000000000" pitchFamily="2" charset="2"/>
              <a:buChar char="Ø"/>
              <a:defRPr/>
            </a:pPr>
            <a:endParaRPr lang="ru-RU" sz="2000" b="1" dirty="0">
              <a:solidFill>
                <a:schemeClr val="accent6">
                  <a:lumMod val="50000"/>
                </a:schemeClr>
              </a:solidFill>
              <a:latin typeface="+mj-lt"/>
              <a:cs typeface="Times New Roman" panose="02020603050405020304" pitchFamily="18" charset="0"/>
            </a:endParaRPr>
          </a:p>
          <a:p>
            <a:pPr eaLnBrk="1" hangingPunct="1">
              <a:buFont typeface="Wingdings" panose="05000000000000000000" pitchFamily="2" charset="2"/>
              <a:buChar char="Ø"/>
              <a:defRPr/>
            </a:pPr>
            <a:r>
              <a:rPr lang="ru-RU" sz="2000" b="1" dirty="0">
                <a:solidFill>
                  <a:schemeClr val="accent2">
                    <a:lumMod val="75000"/>
                  </a:schemeClr>
                </a:solidFill>
                <a:latin typeface="+mj-lt"/>
                <a:cs typeface="Times New Roman" panose="02020603050405020304" pitchFamily="18" charset="0"/>
              </a:rPr>
              <a:t>Разработать систему занятий экологической направленности в рамках школьного курса географии с учётом краеведческого направления.</a:t>
            </a:r>
          </a:p>
          <a:p>
            <a:pPr eaLnBrk="1" hangingPunct="1">
              <a:buFont typeface="Wingdings" panose="05000000000000000000" pitchFamily="2" charset="2"/>
              <a:buChar char="Ø"/>
              <a:defRPr/>
            </a:pPr>
            <a:endParaRPr lang="ru-RU" altLang="ru-RU" sz="2000" b="1" dirty="0">
              <a:solidFill>
                <a:srgbClr val="6C0000"/>
              </a:solidFill>
              <a:latin typeface="+mj-lt"/>
              <a:cs typeface="Times New Roman" panose="02020603050405020304" pitchFamily="18" charset="0"/>
            </a:endParaRPr>
          </a:p>
          <a:p>
            <a:pPr>
              <a:buFont typeface="Wingdings" panose="05000000000000000000" pitchFamily="2" charset="2"/>
              <a:buChar char="Ø"/>
              <a:defRPr/>
            </a:pPr>
            <a:r>
              <a:rPr lang="ru-RU" sz="2000" b="1" dirty="0">
                <a:solidFill>
                  <a:schemeClr val="accent2">
                    <a:lumMod val="75000"/>
                  </a:schemeClr>
                </a:solidFill>
                <a:latin typeface="+mj-lt"/>
                <a:cs typeface="Times New Roman" pitchFamily="18" charset="0"/>
              </a:rPr>
              <a:t>Организовать практическую деятельность с учащимися по улучшению экологического состояния природы своей малой Родины</a:t>
            </a:r>
            <a:endParaRPr lang="ru-RU" sz="2000" dirty="0">
              <a:solidFill>
                <a:schemeClr val="accent2">
                  <a:lumMod val="75000"/>
                </a:schemeClr>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631585" y="1052736"/>
            <a:ext cx="6264696" cy="3166824"/>
          </a:xfrm>
          <a:prstGeom prst="roundRect">
            <a:avLst/>
          </a:prstGeom>
          <a:solidFill>
            <a:schemeClr val="accent6">
              <a:lumMod val="40000"/>
              <a:lumOff val="60000"/>
            </a:schemeClr>
          </a:solidFill>
          <a:ln w="57150">
            <a:solidFill>
              <a:srgbClr val="C00000"/>
            </a:solidFill>
          </a:ln>
          <a:scene3d>
            <a:camera prst="orthographicFront"/>
            <a:lightRig rig="threePt" dir="t"/>
          </a:scene3d>
          <a:sp3d>
            <a:bevelT w="165100" prst="coolSlant"/>
          </a:sp3d>
        </p:spPr>
        <p:txBody>
          <a:bodyPr>
            <a:spAutoFit/>
          </a:bodyPr>
          <a:lstStyle/>
          <a:p>
            <a:pPr algn="just" eaLnBrk="1" hangingPunct="1">
              <a:defRPr/>
            </a:pPr>
            <a:r>
              <a:rPr lang="ru-RU" sz="2000" dirty="0">
                <a:solidFill>
                  <a:schemeClr val="accent2">
                    <a:lumMod val="75000"/>
                  </a:schemeClr>
                </a:solidFill>
              </a:rPr>
              <a:t>Рассказать, а лучше показать, раскрыть в полной мере красоту родного края -  моя главная педагогическая задача. Дети с наибольшей заинтересованностью усваивают любой материал, если учитель опирается на примеры из знакомой им местности. Заинтересованность рождает мотивацию, так появляются новые идеи, исследовательские работы, проекты по улучшению экологического состояния своей малой Родины. </a:t>
            </a:r>
          </a:p>
        </p:txBody>
      </p:sp>
      <p:sp>
        <p:nvSpPr>
          <p:cNvPr id="3" name="Скругленный прямоугольник 2"/>
          <p:cNvSpPr/>
          <p:nvPr/>
        </p:nvSpPr>
        <p:spPr>
          <a:xfrm>
            <a:off x="1343913" y="188094"/>
            <a:ext cx="6840040" cy="646986"/>
          </a:xfrm>
          <a:prstGeom prst="roundRect">
            <a:avLst/>
          </a:prstGeom>
          <a:solidFill>
            <a:schemeClr val="accent6">
              <a:lumMod val="60000"/>
              <a:lumOff val="40000"/>
            </a:schemeClr>
          </a:solidFill>
          <a:ln w="38100">
            <a:solidFill>
              <a:srgbClr val="C00000"/>
            </a:solidFill>
          </a:ln>
        </p:spPr>
        <p:txBody>
          <a:bodyPr>
            <a:spAutoFit/>
          </a:bodyPr>
          <a:lstStyle/>
          <a:p>
            <a:pPr algn="ctr" eaLnBrk="1" hangingPunct="1">
              <a:defRPr/>
            </a:pPr>
            <a:r>
              <a:rPr lang="ru-RU" sz="3200" b="1" dirty="0">
                <a:ln w="17780" cmpd="sng">
                  <a:solidFill>
                    <a:srgbClr val="FFFFFF"/>
                  </a:solidFill>
                  <a:prstDash val="solid"/>
                  <a:miter lim="800000"/>
                </a:ln>
                <a:solidFill>
                  <a:srgbClr val="800000"/>
                </a:solidFill>
                <a:effectLst>
                  <a:outerShdw blurRad="50800" algn="tl" rotWithShape="0">
                    <a:srgbClr val="000000"/>
                  </a:outerShdw>
                </a:effectLst>
              </a:rPr>
              <a:t>ВЕДУЩАЯ ПЕДАГОГИЧЕСКАЯ ИДЕЯ</a:t>
            </a:r>
            <a:endParaRPr lang="ru-RU" sz="3200" dirty="0"/>
          </a:p>
        </p:txBody>
      </p:sp>
      <p:sp>
        <p:nvSpPr>
          <p:cNvPr id="4" name="Выгнутая вверх стрелка 3"/>
          <p:cNvSpPr/>
          <p:nvPr/>
        </p:nvSpPr>
        <p:spPr>
          <a:xfrm rot="5400000">
            <a:off x="8004175" y="835025"/>
            <a:ext cx="1354138" cy="801688"/>
          </a:xfrm>
          <a:prstGeom prst="curvedDownArrow">
            <a:avLst/>
          </a:prstGeom>
          <a:solidFill>
            <a:schemeClr val="accent6">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schemeClr val="tx1"/>
              </a:solidFill>
            </a:endParaRPr>
          </a:p>
        </p:txBody>
      </p:sp>
      <p:sp>
        <p:nvSpPr>
          <p:cNvPr id="8" name="Выгнутая вверх стрелка 7"/>
          <p:cNvSpPr/>
          <p:nvPr/>
        </p:nvSpPr>
        <p:spPr>
          <a:xfrm rot="5400000" flipV="1">
            <a:off x="98425" y="619125"/>
            <a:ext cx="1212850" cy="1092200"/>
          </a:xfrm>
          <a:prstGeom prst="curvedDownArrow">
            <a:avLst/>
          </a:prstGeom>
          <a:solidFill>
            <a:schemeClr val="accent6">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schemeClr val="tx1"/>
              </a:solidFill>
            </a:endParaRPr>
          </a:p>
        </p:txBody>
      </p:sp>
      <p:sp>
        <p:nvSpPr>
          <p:cNvPr id="9" name="Скругленный прямоугольник 8"/>
          <p:cNvSpPr/>
          <p:nvPr/>
        </p:nvSpPr>
        <p:spPr>
          <a:xfrm>
            <a:off x="1631585" y="5910722"/>
            <a:ext cx="6264696" cy="783193"/>
          </a:xfrm>
          <a:prstGeom prst="roundRect">
            <a:avLst/>
          </a:prstGeom>
          <a:solidFill>
            <a:schemeClr val="accent6">
              <a:lumMod val="40000"/>
              <a:lumOff val="60000"/>
            </a:schemeClr>
          </a:solidFill>
          <a:ln w="57150">
            <a:solidFill>
              <a:srgbClr val="C00000"/>
            </a:solidFill>
          </a:ln>
          <a:scene3d>
            <a:camera prst="orthographicFront"/>
            <a:lightRig rig="threePt" dir="t"/>
          </a:scene3d>
          <a:sp3d>
            <a:bevelT w="165100" prst="coolSlant"/>
          </a:sp3d>
        </p:spPr>
        <p:txBody>
          <a:bodyPr>
            <a:spAutoFit/>
          </a:bodyPr>
          <a:lstStyle/>
          <a:p>
            <a:pPr algn="ctr" eaLnBrk="1" hangingPunct="1">
              <a:defRPr/>
            </a:pPr>
            <a:r>
              <a:rPr lang="ru-RU" sz="2000" dirty="0">
                <a:solidFill>
                  <a:schemeClr val="accent2">
                    <a:lumMod val="75000"/>
                  </a:schemeClr>
                </a:solidFill>
              </a:rPr>
              <a:t>Когда ты, как учитель, видишь у детей это стремление , то понимаешь, что  всё делаешь правильно.</a:t>
            </a:r>
          </a:p>
        </p:txBody>
      </p:sp>
      <p:pic>
        <p:nvPicPr>
          <p:cNvPr id="8204" name="Picture 12" descr="C:\Users\Азм\Desktop\Фото и видео к аттестации\IMG_3318.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25450" y="4424363"/>
            <a:ext cx="2411413" cy="1355725"/>
          </a:xfrm>
          <a:prstGeom prst="rect">
            <a:avLst/>
          </a:prstGeom>
          <a:noFill/>
          <a:ln w="28575">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8205" name="Picture 13" descr="C:\Users\Азм\Desktop\Фото и видео к аттестации\посадка сосен в линде\IMG_0793.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615113" y="4378325"/>
            <a:ext cx="2225675" cy="1447800"/>
          </a:xfrm>
          <a:prstGeom prst="rect">
            <a:avLst/>
          </a:prstGeom>
          <a:noFill/>
          <a:ln w="28575">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11" name="Рисунок 10" descr="C:\Users\PC\Desktop\фото для заметки в газету\100_3330.JPG"/>
          <p:cNvPicPr/>
          <p:nvPr/>
        </p:nvPicPr>
        <p:blipFill>
          <a:blip r:embed="rId4" cstate="email">
            <a:extLst>
              <a:ext uri="{28A0092B-C50C-407E-A947-70E740481C1C}">
                <a14:useLocalDpi xmlns:a14="http://schemas.microsoft.com/office/drawing/2010/main"/>
              </a:ext>
            </a:extLst>
          </a:blip>
          <a:srcRect/>
          <a:stretch>
            <a:fillRect/>
          </a:stretch>
        </p:blipFill>
        <p:spPr bwMode="auto">
          <a:xfrm>
            <a:off x="3635375" y="4362450"/>
            <a:ext cx="2520950" cy="1477963"/>
          </a:xfrm>
          <a:prstGeom prst="rect">
            <a:avLst/>
          </a:prstGeom>
          <a:noFill/>
          <a:ln w="28575">
            <a:solidFill>
              <a:schemeClr val="accent6">
                <a:lumMod val="75000"/>
              </a:schemeClr>
            </a:solid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1181200872"/>
              </p:ext>
            </p:extLst>
          </p:nvPr>
        </p:nvGraphicFramePr>
        <p:xfrm>
          <a:off x="251519" y="548680"/>
          <a:ext cx="8748649" cy="5549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Заголовок 1"/>
          <p:cNvSpPr txBox="1">
            <a:spLocks/>
          </p:cNvSpPr>
          <p:nvPr/>
        </p:nvSpPr>
        <p:spPr bwMode="auto">
          <a:xfrm>
            <a:off x="0" y="6102"/>
            <a:ext cx="4211959" cy="864096"/>
          </a:xfrm>
          <a:prstGeom prst="roundRect">
            <a:avLst/>
          </a:prstGeom>
          <a:solidFill>
            <a:schemeClr val="accent6">
              <a:lumMod val="60000"/>
              <a:lumOff val="40000"/>
            </a:schemeClr>
          </a:solidFill>
          <a:ln w="38100">
            <a:solidFill>
              <a:srgbClr val="B00000"/>
            </a:solidFill>
          </a:ln>
        </p:spPr>
        <p:txBody>
          <a:bodyPr anchor="ct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Bef>
                <a:spcPts val="0"/>
              </a:spcBef>
              <a:spcAft>
                <a:spcPts val="0"/>
              </a:spcAft>
              <a:defRPr/>
            </a:pPr>
            <a:br>
              <a:rPr lang="ru-RU" sz="1800" b="1" dirty="0">
                <a:ln w="17780" cmpd="sng">
                  <a:solidFill>
                    <a:srgbClr val="FFFFFF"/>
                  </a:solidFill>
                  <a:prstDash val="solid"/>
                  <a:miter lim="800000"/>
                </a:ln>
                <a:solidFill>
                  <a:srgbClr val="800000"/>
                </a:solidFill>
                <a:effectLst>
                  <a:outerShdw blurRad="50800" algn="tl" rotWithShape="0">
                    <a:srgbClr val="000000"/>
                  </a:outerShdw>
                </a:effectLst>
              </a:rPr>
            </a:br>
            <a:br>
              <a:rPr lang="ru-RU" sz="1800" b="1" dirty="0">
                <a:ln w="17780" cmpd="sng">
                  <a:solidFill>
                    <a:srgbClr val="FFFFFF"/>
                  </a:solidFill>
                  <a:prstDash val="solid"/>
                  <a:miter lim="800000"/>
                </a:ln>
                <a:solidFill>
                  <a:srgbClr val="800000"/>
                </a:solidFill>
                <a:effectLst>
                  <a:outerShdw blurRad="50800" algn="tl" rotWithShape="0">
                    <a:srgbClr val="000000"/>
                  </a:outerShdw>
                </a:effectLst>
              </a:rPr>
            </a:br>
            <a:r>
              <a:rPr lang="ru-RU" sz="1400" b="1" dirty="0">
                <a:ln w="17780" cmpd="sng">
                  <a:solidFill>
                    <a:srgbClr val="FFFFFF"/>
                  </a:solidFill>
                  <a:prstDash val="solid"/>
                  <a:miter lim="800000"/>
                </a:ln>
                <a:solidFill>
                  <a:srgbClr val="4BACC6">
                    <a:lumMod val="20000"/>
                    <a:lumOff val="80000"/>
                  </a:srgbClr>
                </a:solidFill>
              </a:rPr>
              <a:t>ДЕЯТЕЛЬНОСТНЫЙ АСПЕКТ</a:t>
            </a:r>
            <a:br>
              <a:rPr lang="ru-RU" sz="1400" b="1" dirty="0">
                <a:ln w="17780" cmpd="sng">
                  <a:solidFill>
                    <a:srgbClr val="FFFFFF"/>
                  </a:solidFill>
                  <a:prstDash val="solid"/>
                  <a:miter lim="800000"/>
                </a:ln>
                <a:solidFill>
                  <a:srgbClr val="4BACC6">
                    <a:lumMod val="20000"/>
                    <a:lumOff val="80000"/>
                  </a:srgbClr>
                </a:solidFill>
              </a:rPr>
            </a:br>
            <a:r>
              <a:rPr lang="ru-RU" sz="1400" b="1" dirty="0">
                <a:ln w="17780" cmpd="sng">
                  <a:solidFill>
                    <a:srgbClr val="FFFFFF"/>
                  </a:solidFill>
                  <a:prstDash val="solid"/>
                  <a:miter lim="800000"/>
                </a:ln>
                <a:solidFill>
                  <a:srgbClr val="4BACC6">
                    <a:lumMod val="20000"/>
                    <a:lumOff val="80000"/>
                  </a:srgbClr>
                </a:solidFill>
              </a:rPr>
              <a:t> ЛИЧНОГО ВКЛАДА ПЕДАГОГА </a:t>
            </a:r>
            <a:br>
              <a:rPr lang="ru-RU" sz="1400" b="1" dirty="0">
                <a:ln w="17780" cmpd="sng">
                  <a:solidFill>
                    <a:srgbClr val="FFFFFF"/>
                  </a:solidFill>
                  <a:prstDash val="solid"/>
                  <a:miter lim="800000"/>
                </a:ln>
                <a:solidFill>
                  <a:srgbClr val="4BACC6">
                    <a:lumMod val="20000"/>
                    <a:lumOff val="80000"/>
                  </a:srgbClr>
                </a:solidFill>
              </a:rPr>
            </a:br>
            <a:r>
              <a:rPr lang="ru-RU" sz="1400" b="1" dirty="0">
                <a:ln w="17780" cmpd="sng">
                  <a:solidFill>
                    <a:srgbClr val="FFFFFF"/>
                  </a:solidFill>
                  <a:prstDash val="solid"/>
                  <a:miter lim="800000"/>
                </a:ln>
                <a:solidFill>
                  <a:srgbClr val="4BACC6">
                    <a:lumMod val="20000"/>
                    <a:lumOff val="80000"/>
                  </a:srgbClr>
                </a:solidFill>
              </a:rPr>
              <a:t>В РАЗВИТИЕ ОБРАЗОВАНИЯ И СТЕПЕНЬ НОВИЗНЫ</a:t>
            </a:r>
            <a:br>
              <a:rPr lang="ru-RU" sz="1600" b="1" dirty="0">
                <a:ln w="17780" cmpd="sng">
                  <a:solidFill>
                    <a:srgbClr val="FFFFFF"/>
                  </a:solidFill>
                  <a:prstDash val="solid"/>
                  <a:miter lim="800000"/>
                </a:ln>
                <a:solidFill>
                  <a:srgbClr val="6C0000"/>
                </a:solidFill>
                <a:effectLst>
                  <a:outerShdw blurRad="50800" algn="tl" rotWithShape="0">
                    <a:srgbClr val="000000"/>
                  </a:outerShdw>
                </a:effectLst>
              </a:rPr>
            </a:br>
            <a:br>
              <a:rPr lang="ru-RU" sz="1800" dirty="0">
                <a:solidFill>
                  <a:srgbClr val="6C0000"/>
                </a:solidFill>
              </a:rPr>
            </a:br>
            <a:r>
              <a:rPr lang="ru-RU" sz="1800" dirty="0">
                <a:solidFill>
                  <a:srgbClr val="6C0000"/>
                </a:solidFill>
              </a:rPr>
              <a:t>      </a:t>
            </a:r>
            <a:r>
              <a:rPr lang="ru-RU" sz="1800" dirty="0">
                <a:solidFill>
                  <a:srgbClr val="6C0000"/>
                </a:solidFill>
                <a:hlinkClick r:id="rId7" action="ppaction://hlinksldjump"/>
              </a:rPr>
              <a:t>5 </a:t>
            </a:r>
            <a:r>
              <a:rPr lang="ru-RU" sz="1800" dirty="0" err="1">
                <a:solidFill>
                  <a:srgbClr val="6C0000"/>
                </a:solidFill>
                <a:hlinkClick r:id="rId7" action="ppaction://hlinksldjump"/>
              </a:rPr>
              <a:t>кл</a:t>
            </a:r>
            <a:r>
              <a:rPr lang="ru-RU" sz="1800" dirty="0">
                <a:solidFill>
                  <a:srgbClr val="6C0000"/>
                </a:solidFill>
                <a:hlinkClick r:id="rId7" action="ppaction://hlinksldjump"/>
              </a:rPr>
              <a:t>.</a:t>
            </a:r>
            <a:endParaRPr lang="ru-RU" sz="1800" dirty="0">
              <a:solidFill>
                <a:srgbClr val="6C0000"/>
              </a:solidFill>
            </a:endParaRPr>
          </a:p>
        </p:txBody>
      </p:sp>
      <p:sp>
        <p:nvSpPr>
          <p:cNvPr id="3" name="Стрелка вверх 2"/>
          <p:cNvSpPr/>
          <p:nvPr/>
        </p:nvSpPr>
        <p:spPr>
          <a:xfrm>
            <a:off x="4211638" y="1916113"/>
            <a:ext cx="720725" cy="792162"/>
          </a:xfrm>
          <a:prstGeom prst="up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prstClr val="white"/>
              </a:solidFill>
            </a:endParaRPr>
          </a:p>
        </p:txBody>
      </p:sp>
      <p:sp>
        <p:nvSpPr>
          <p:cNvPr id="4" name="Стрелка вверх 3">
            <a:hlinkClick r:id="rId8" action="ppaction://hlinksldjump"/>
          </p:cNvPr>
          <p:cNvSpPr/>
          <p:nvPr/>
        </p:nvSpPr>
        <p:spPr>
          <a:xfrm rot="4082831">
            <a:off x="5564982" y="2609056"/>
            <a:ext cx="736600" cy="814387"/>
          </a:xfrm>
          <a:prstGeom prst="up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prstClr val="white"/>
              </a:solidFill>
            </a:endParaRPr>
          </a:p>
        </p:txBody>
      </p:sp>
      <p:sp>
        <p:nvSpPr>
          <p:cNvPr id="5" name="Стрелка вверх 4"/>
          <p:cNvSpPr/>
          <p:nvPr/>
        </p:nvSpPr>
        <p:spPr>
          <a:xfrm rot="14336327">
            <a:off x="3300609" y="3752696"/>
            <a:ext cx="685800" cy="820738"/>
          </a:xfrm>
          <a:prstGeom prst="up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prstClr val="white"/>
              </a:solidFill>
            </a:endParaRPr>
          </a:p>
        </p:txBody>
      </p:sp>
      <p:sp>
        <p:nvSpPr>
          <p:cNvPr id="6" name="Стрелка вверх 5">
            <a:hlinkClick r:id="rId7" action="ppaction://hlinksldjump"/>
          </p:cNvPr>
          <p:cNvSpPr/>
          <p:nvPr/>
        </p:nvSpPr>
        <p:spPr>
          <a:xfrm rot="10800000">
            <a:off x="4211638" y="4221163"/>
            <a:ext cx="720725" cy="863600"/>
          </a:xfrm>
          <a:prstGeom prst="up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prstClr val="white"/>
              </a:solidFill>
            </a:endParaRPr>
          </a:p>
        </p:txBody>
      </p:sp>
      <p:sp>
        <p:nvSpPr>
          <p:cNvPr id="7" name="Стрелка вверх 6">
            <a:hlinkClick r:id="rId9" action="ppaction://hlinksldjump"/>
          </p:cNvPr>
          <p:cNvSpPr/>
          <p:nvPr/>
        </p:nvSpPr>
        <p:spPr>
          <a:xfrm rot="7572714">
            <a:off x="5143091" y="3756920"/>
            <a:ext cx="684212" cy="863600"/>
          </a:xfrm>
          <a:prstGeom prst="up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prstClr val="white"/>
              </a:solidFill>
            </a:endParaRPr>
          </a:p>
        </p:txBody>
      </p:sp>
      <p:sp>
        <p:nvSpPr>
          <p:cNvPr id="8" name="Стрелка вверх 7">
            <a:hlinkClick r:id="rId10" action="ppaction://hlinksldjump"/>
          </p:cNvPr>
          <p:cNvSpPr/>
          <p:nvPr/>
        </p:nvSpPr>
        <p:spPr>
          <a:xfrm rot="18286701">
            <a:off x="2963069" y="2258219"/>
            <a:ext cx="790575" cy="900113"/>
          </a:xfrm>
          <a:prstGeom prst="up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prstClr val="white"/>
              </a:solidFill>
            </a:endParaRPr>
          </a:p>
        </p:txBody>
      </p:sp>
      <p:pic>
        <p:nvPicPr>
          <p:cNvPr id="9226" name="Picture 16" descr="C:\Users\Азм\Desktop\Экоурок фото\P_20161022_112437.jpg"/>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7497763" y="2816225"/>
            <a:ext cx="1535112" cy="947738"/>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9227" name="Picture 18" descr="C:\Users\Азм\Desktop\Фото и видео к аттестации\Новая папка\IMG_20180430_112427.jpg"/>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5608638" y="5651500"/>
            <a:ext cx="1744662" cy="1058863"/>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9229" name="Picture 5" descr="C:\Users\Пользователь\Desktop\РМО 2014-2015\фото зам. директоров\Дни защиты от экол.опасности 2014\100_1602.JPG"/>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117475" y="4102100"/>
            <a:ext cx="1570038" cy="1176338"/>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9230" name="Picture 19" descr="C:\Users\Азм\Desktop\Фото и видео к аттестации\Новая папка\IMG_20180508_082255.jpg"/>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117475" y="2549525"/>
            <a:ext cx="1589088" cy="1108075"/>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6" name="Picture 15" descr="C:\Users\Азм\Desktop\Аттестация\фото эколог. кружок\DSC_0473.JPG"/>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5929313" y="115888"/>
            <a:ext cx="1622425" cy="1081087"/>
          </a:xfrm>
          <a:prstGeom prst="rect">
            <a:avLst/>
          </a:prstGeom>
          <a:noFill/>
          <a:ln w="190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18" name="Picture 18" descr="C:\Users\Азм\Desktop\1_Экоцентр Керженского заповедника. Фото - Алёна Хан.jpg"/>
          <p:cNvPicPr>
            <a:picLocks noChangeAspect="1" noChangeArrowheads="1"/>
          </p:cNvPicPr>
          <p:nvPr/>
        </p:nvPicPr>
        <p:blipFill rotWithShape="1">
          <a:blip r:embed="rId16" cstate="email">
            <a:extLst>
              <a:ext uri="{28A0092B-C50C-407E-A947-70E740481C1C}">
                <a14:useLocalDpi xmlns:a14="http://schemas.microsoft.com/office/drawing/2010/main"/>
              </a:ext>
            </a:extLst>
          </a:blip>
          <a:srcRect/>
          <a:stretch/>
        </p:blipFill>
        <p:spPr bwMode="auto">
          <a:xfrm>
            <a:off x="1852613" y="5667375"/>
            <a:ext cx="1693862" cy="1076325"/>
          </a:xfrm>
          <a:prstGeom prst="rect">
            <a:avLst/>
          </a:prstGeom>
          <a:noFill/>
          <a:ln w="190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19" name="Picture 17" descr="D:\фото( разное)\Фото Л.П\IMG_2340.JPG"/>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74613" y="1044575"/>
            <a:ext cx="1597025" cy="898525"/>
          </a:xfrm>
          <a:prstGeom prst="rect">
            <a:avLst/>
          </a:prstGeom>
          <a:noFill/>
          <a:ln w="190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31747" name="Picture 3" descr="C:\Users\Азм\Desktop\Экоурок фото\P_20161022_113047.jpg"/>
          <p:cNvPicPr>
            <a:picLocks noChangeAspect="1" noChangeArrowheads="1"/>
          </p:cNvPicPr>
          <p:nvPr/>
        </p:nvPicPr>
        <p:blipFill rotWithShape="1">
          <a:blip r:embed="rId18" cstate="email">
            <a:extLst>
              <a:ext uri="{28A0092B-C50C-407E-A947-70E740481C1C}">
                <a14:useLocalDpi xmlns:a14="http://schemas.microsoft.com/office/drawing/2010/main"/>
              </a:ext>
            </a:extLst>
          </a:blip>
          <a:srcRect/>
          <a:stretch/>
        </p:blipFill>
        <p:spPr bwMode="auto">
          <a:xfrm>
            <a:off x="7596188" y="4987925"/>
            <a:ext cx="1449387" cy="1192213"/>
          </a:xfrm>
          <a:prstGeom prst="rect">
            <a:avLst/>
          </a:prstGeom>
          <a:noFill/>
          <a:ln w="190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9234" name="Picture 18" descr="C:\Users\Азм\Desktop\IMG_20180306_140102.jpg"/>
          <p:cNvPicPr>
            <a:picLocks noChangeAspect="1" noChangeArrowheads="1"/>
          </p:cNvPicPr>
          <p:nvPr/>
        </p:nvPicPr>
        <p:blipFill>
          <a:blip r:embed="rId19" cstate="email">
            <a:extLst>
              <a:ext uri="{28A0092B-C50C-407E-A947-70E740481C1C}">
                <a14:useLocalDpi xmlns:a14="http://schemas.microsoft.com/office/drawing/2010/main"/>
              </a:ext>
            </a:extLst>
          </a:blip>
          <a:srcRect/>
          <a:stretch>
            <a:fillRect/>
          </a:stretch>
        </p:blipFill>
        <p:spPr bwMode="auto">
          <a:xfrm>
            <a:off x="7497763" y="1358900"/>
            <a:ext cx="1535112" cy="1114425"/>
          </a:xfrm>
          <a:prstGeom prst="rect">
            <a:avLst/>
          </a:prstGeom>
          <a:noFill/>
          <a:ln w="19050">
            <a:solidFill>
              <a:schemeClr val="accent6">
                <a:lumMod val="75000"/>
              </a:schemeClr>
            </a:solidFill>
          </a:ln>
          <a:extLst>
            <a:ext uri="{909E8E84-426E-40DD-AFC4-6F175D3DCCD1}">
              <a14:hiddenFill xmlns:a14="http://schemas.microsoft.com/office/drawing/2010/main">
                <a:solidFill>
                  <a:srgbClr val="FFFFFF"/>
                </a:solidFill>
              </a14:hiddenFill>
            </a:ext>
          </a:extLst>
        </p:spPr>
      </p:pic>
      <p:sp>
        <p:nvSpPr>
          <p:cNvPr id="10259" name="TextBox 8"/>
          <p:cNvSpPr txBox="1">
            <a:spLocks noChangeArrowheads="1"/>
          </p:cNvSpPr>
          <p:nvPr/>
        </p:nvSpPr>
        <p:spPr bwMode="auto">
          <a:xfrm>
            <a:off x="2928938" y="968375"/>
            <a:ext cx="638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ru-RU" altLang="ru-RU">
                <a:hlinkClick r:id="rId10" action="ppaction://hlinksldjump"/>
              </a:rPr>
              <a:t>6 кл</a:t>
            </a:r>
            <a:r>
              <a:rPr lang="ru-RU" altLang="ru-RU"/>
              <a:t>.</a:t>
            </a:r>
          </a:p>
        </p:txBody>
      </p:sp>
      <p:sp>
        <p:nvSpPr>
          <p:cNvPr id="10260" name="TextBox 9"/>
          <p:cNvSpPr txBox="1">
            <a:spLocks noChangeArrowheads="1"/>
          </p:cNvSpPr>
          <p:nvPr/>
        </p:nvSpPr>
        <p:spPr bwMode="auto">
          <a:xfrm>
            <a:off x="5624513" y="1141413"/>
            <a:ext cx="6365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ru-RU" altLang="ru-RU">
                <a:hlinkClick r:id="rId20" action="ppaction://hlinksldjump"/>
              </a:rPr>
              <a:t>7 кл.</a:t>
            </a:r>
            <a:endParaRPr lang="ru-RU" altLang="ru-RU"/>
          </a:p>
        </p:txBody>
      </p:sp>
      <p:sp>
        <p:nvSpPr>
          <p:cNvPr id="10261" name="TextBox 10"/>
          <p:cNvSpPr txBox="1">
            <a:spLocks noChangeArrowheads="1"/>
          </p:cNvSpPr>
          <p:nvPr/>
        </p:nvSpPr>
        <p:spPr bwMode="auto">
          <a:xfrm>
            <a:off x="7740650" y="784225"/>
            <a:ext cx="719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ru-RU" altLang="ru-RU">
                <a:hlinkClick r:id="rId21" action="ppaction://hlinksldjump"/>
              </a:rPr>
              <a:t>8 кл</a:t>
            </a:r>
            <a:r>
              <a:rPr lang="ru-RU" altLang="ru-RU"/>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
          <p:cNvSpPr txBox="1">
            <a:spLocks/>
          </p:cNvSpPr>
          <p:nvPr/>
        </p:nvSpPr>
        <p:spPr bwMode="auto">
          <a:xfrm>
            <a:off x="90327" y="116632"/>
            <a:ext cx="4032572" cy="864096"/>
          </a:xfrm>
          <a:prstGeom prst="roundRect">
            <a:avLst/>
          </a:prstGeom>
          <a:solidFill>
            <a:schemeClr val="accent6">
              <a:lumMod val="60000"/>
              <a:lumOff val="40000"/>
            </a:schemeClr>
          </a:solidFill>
          <a:ln w="38100">
            <a:solidFill>
              <a:srgbClr val="B00000"/>
            </a:solidFill>
          </a:ln>
        </p:spPr>
        <p:txBody>
          <a:bodyPr anchor="ct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Bef>
                <a:spcPts val="0"/>
              </a:spcBef>
              <a:spcAft>
                <a:spcPts val="0"/>
              </a:spcAft>
              <a:defRPr/>
            </a:pPr>
            <a:br>
              <a:rPr lang="ru-RU" sz="1800" b="1" dirty="0">
                <a:ln w="17780" cmpd="sng">
                  <a:solidFill>
                    <a:srgbClr val="FFFFFF"/>
                  </a:solidFill>
                  <a:prstDash val="solid"/>
                  <a:miter lim="800000"/>
                </a:ln>
                <a:solidFill>
                  <a:srgbClr val="800000"/>
                </a:solidFill>
                <a:effectLst>
                  <a:outerShdw blurRad="50800" algn="tl" rotWithShape="0">
                    <a:srgbClr val="000000"/>
                  </a:outerShdw>
                </a:effectLst>
              </a:rPr>
            </a:br>
            <a:br>
              <a:rPr lang="ru-RU" sz="1800" b="1" dirty="0">
                <a:ln w="17780" cmpd="sng">
                  <a:solidFill>
                    <a:srgbClr val="FFFFFF"/>
                  </a:solidFill>
                  <a:prstDash val="solid"/>
                  <a:miter lim="800000"/>
                </a:ln>
                <a:solidFill>
                  <a:srgbClr val="800000"/>
                </a:solidFill>
                <a:effectLst>
                  <a:outerShdw blurRad="50800" algn="tl" rotWithShape="0">
                    <a:srgbClr val="000000"/>
                  </a:outerShdw>
                </a:effectLst>
              </a:rPr>
            </a:br>
            <a:r>
              <a:rPr lang="ru-RU" sz="1400" b="1" dirty="0">
                <a:ln w="17780" cmpd="sng">
                  <a:solidFill>
                    <a:srgbClr val="FFFFFF"/>
                  </a:solidFill>
                  <a:prstDash val="solid"/>
                  <a:miter lim="800000"/>
                </a:ln>
                <a:solidFill>
                  <a:schemeClr val="accent5">
                    <a:lumMod val="20000"/>
                    <a:lumOff val="80000"/>
                  </a:schemeClr>
                </a:solidFill>
              </a:rPr>
              <a:t>ДИАПАЗОН ЛИЧНОГО ВКЛАДА ПЕДАГОГА </a:t>
            </a:r>
            <a:br>
              <a:rPr lang="ru-RU" sz="1400" b="1" dirty="0">
                <a:ln w="17780" cmpd="sng">
                  <a:solidFill>
                    <a:srgbClr val="FFFFFF"/>
                  </a:solidFill>
                  <a:prstDash val="solid"/>
                  <a:miter lim="800000"/>
                </a:ln>
                <a:solidFill>
                  <a:schemeClr val="accent5">
                    <a:lumMod val="20000"/>
                    <a:lumOff val="80000"/>
                  </a:schemeClr>
                </a:solidFill>
              </a:rPr>
            </a:br>
            <a:r>
              <a:rPr lang="ru-RU" sz="1400" b="1" dirty="0">
                <a:ln w="17780" cmpd="sng">
                  <a:solidFill>
                    <a:srgbClr val="FFFFFF"/>
                  </a:solidFill>
                  <a:prstDash val="solid"/>
                  <a:miter lim="800000"/>
                </a:ln>
                <a:solidFill>
                  <a:schemeClr val="accent5">
                    <a:lumMod val="20000"/>
                    <a:lumOff val="80000"/>
                  </a:schemeClr>
                </a:solidFill>
              </a:rPr>
              <a:t>В РАЗВИТИЕ ОБРАЗОВАНИЯ И СТЕПЕНЬ НОВИЗНЫ</a:t>
            </a:r>
            <a:br>
              <a:rPr lang="ru-RU" sz="1600" b="1" dirty="0">
                <a:ln w="17780" cmpd="sng">
                  <a:solidFill>
                    <a:srgbClr val="FFFFFF"/>
                  </a:solidFill>
                  <a:prstDash val="solid"/>
                  <a:miter lim="800000"/>
                </a:ln>
                <a:solidFill>
                  <a:srgbClr val="6C0000"/>
                </a:solidFill>
                <a:effectLst>
                  <a:outerShdw blurRad="50800" algn="tl" rotWithShape="0">
                    <a:srgbClr val="000000"/>
                  </a:outerShdw>
                </a:effectLst>
              </a:rPr>
            </a:br>
            <a:br>
              <a:rPr lang="ru-RU" sz="1800" dirty="0">
                <a:solidFill>
                  <a:srgbClr val="6C0000"/>
                </a:solidFill>
              </a:rPr>
            </a:br>
            <a:endParaRPr lang="ru-RU" sz="1800" dirty="0">
              <a:solidFill>
                <a:srgbClr val="6C0000"/>
              </a:solidFill>
            </a:endParaRPr>
          </a:p>
        </p:txBody>
      </p:sp>
      <p:graphicFrame>
        <p:nvGraphicFramePr>
          <p:cNvPr id="2" name="Схема 1"/>
          <p:cNvGraphicFramePr/>
          <p:nvPr>
            <p:extLst>
              <p:ext uri="{D42A27DB-BD31-4B8C-83A1-F6EECF244321}">
                <p14:modId xmlns:p14="http://schemas.microsoft.com/office/powerpoint/2010/main" val="3503400701"/>
              </p:ext>
            </p:extLst>
          </p:nvPr>
        </p:nvGraphicFramePr>
        <p:xfrm>
          <a:off x="134717" y="312858"/>
          <a:ext cx="8748649" cy="5549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Стрелка вверх 2"/>
          <p:cNvSpPr/>
          <p:nvPr/>
        </p:nvSpPr>
        <p:spPr>
          <a:xfrm>
            <a:off x="4356100" y="2127250"/>
            <a:ext cx="395288" cy="792163"/>
          </a:xfrm>
          <a:prstGeom prst="upArrow">
            <a:avLst/>
          </a:prstGeom>
          <a:ln/>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a:p>
        </p:txBody>
      </p:sp>
      <p:sp>
        <p:nvSpPr>
          <p:cNvPr id="7" name="Стрелка вверх 6">
            <a:hlinkClick r:id="rId7" action="ppaction://hlinksldjump"/>
          </p:cNvPr>
          <p:cNvSpPr/>
          <p:nvPr/>
        </p:nvSpPr>
        <p:spPr>
          <a:xfrm rot="5400000">
            <a:off x="5687219" y="3674269"/>
            <a:ext cx="436562" cy="863600"/>
          </a:xfrm>
          <a:prstGeom prst="upArrow">
            <a:avLst/>
          </a:prstGeom>
          <a:ln/>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a:p>
        </p:txBody>
      </p:sp>
      <p:sp>
        <p:nvSpPr>
          <p:cNvPr id="8" name="Стрелка вверх 7">
            <a:hlinkClick r:id="rId8" action="ppaction://hlinksldjump"/>
          </p:cNvPr>
          <p:cNvSpPr/>
          <p:nvPr/>
        </p:nvSpPr>
        <p:spPr>
          <a:xfrm rot="16200000">
            <a:off x="2862263" y="3667125"/>
            <a:ext cx="433387" cy="881063"/>
          </a:xfrm>
          <a:prstGeom prst="upArrow">
            <a:avLst/>
          </a:prstGeom>
          <a:ln/>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endParaRPr lang="ru-RU"/>
          </a:p>
        </p:txBody>
      </p:sp>
      <p:pic>
        <p:nvPicPr>
          <p:cNvPr id="10250" name="Picture 2" descr="C:\Users\Азм\Desktop\Фото и видео к аттестации\IMG_3338.jpg"/>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7596188" y="2100263"/>
            <a:ext cx="1395412" cy="1152525"/>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0251" name="Picture 3" descr="C:\Users\Азм\Desktop\Фото и видео к аттестации\IMG_3318.jpg"/>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2559050" y="5364163"/>
            <a:ext cx="1919288" cy="1079500"/>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0252" name="Picture 4" descr="C:\Users\Азм\Desktop\Аттестация\фото эколог. кружок\DSC_0561.JPG"/>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179388" y="2100263"/>
            <a:ext cx="1549400" cy="1189037"/>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0253" name="Picture 5" descr="C:\Users\Азм\Desktop\Аттестация\фото эколог. кружок\DSC_0518.JPG"/>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179388" y="5272088"/>
            <a:ext cx="1927225" cy="1406525"/>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0254" name="Picture 6" descr="C:\Users\Азм\Desktop\Фото и видео к аттестации\посадка сосен в линде\IMG_0801.jpg"/>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2174875" y="2271713"/>
            <a:ext cx="1250950" cy="809625"/>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0255" name="Picture 7" descr="C:\Users\Азм\Desktop\фото для презентац\IMG_20180615_102008.jpg"/>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7158038" y="5313363"/>
            <a:ext cx="1892300" cy="1419225"/>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0256" name="Picture 8" descr="D:\Экология\IMG_3769.jpg"/>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4960938" y="5380038"/>
            <a:ext cx="1887537" cy="1060450"/>
          </a:xfrm>
          <a:prstGeom prst="rect">
            <a:avLst/>
          </a:prstGeom>
          <a:noFill/>
          <a:ln w="19050">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10257" name="Picture 17" descr="C:\Users\Азм\Desktop\Аттестация\фото эколог. кружок\DSC_0497.JPG"/>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7205663" y="115888"/>
            <a:ext cx="1706562" cy="1138237"/>
          </a:xfrm>
          <a:prstGeom prst="rect">
            <a:avLst/>
          </a:prstGeom>
          <a:noFill/>
          <a:ln w="19050">
            <a:solidFill>
              <a:schemeClr val="accent6">
                <a:lumMod val="75000"/>
              </a:schemeClr>
            </a:solidFill>
          </a:ln>
          <a:extLst>
            <a:ext uri="{909E8E84-426E-40DD-AFC4-6F175D3DCCD1}">
              <a14:hiddenFill xmlns:a14="http://schemas.microsoft.com/office/drawing/2010/main">
                <a:solidFill>
                  <a:srgbClr val="FFFFFF"/>
                </a:solidFill>
              </a14:hiddenFill>
            </a:ext>
          </a:extLst>
        </p:spPr>
      </p:pic>
      <p:pic>
        <p:nvPicPr>
          <p:cNvPr id="10258" name="Picture 18" descr="C:\Users\Азм\Desktop\Аттестация\фото эколог. кружок\DSC_0492.JPG"/>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5664200" y="2386013"/>
            <a:ext cx="1254125" cy="836612"/>
          </a:xfrm>
          <a:prstGeom prst="rect">
            <a:avLst/>
          </a:prstGeom>
          <a:noFill/>
          <a:ln w="19050">
            <a:solidFill>
              <a:schemeClr val="accent6">
                <a:lumMod val="75000"/>
              </a:schemeClr>
            </a:solidFill>
          </a:ln>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2308</TotalTime>
  <Words>3141</Words>
  <Application>Microsoft Office PowerPoint</Application>
  <PresentationFormat>Экран (4:3)</PresentationFormat>
  <Paragraphs>386</Paragraphs>
  <Slides>23</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23</vt:i4>
      </vt:variant>
    </vt:vector>
  </HeadingPairs>
  <TitlesOfParts>
    <vt:vector size="29" baseType="lpstr">
      <vt:lpstr>Arial</vt:lpstr>
      <vt:lpstr>Arial Black</vt:lpstr>
      <vt:lpstr>Calibri</vt:lpstr>
      <vt:lpstr>Times New Roman</vt:lpstr>
      <vt:lpstr>Wingdings</vt:lpstr>
      <vt:lpstr>Тема Office</vt:lpstr>
      <vt:lpstr>Презентация PowerPoint</vt:lpstr>
      <vt:lpstr>Презентация PowerPoint</vt:lpstr>
      <vt:lpstr>УСЛОВИЯ ФОРМИРОВАНИЯ ЛИЧНОГО ВКЛАДА ПЕДАГОГА  В РАЗВИТИЕ ОБРАЗОВАНИЯ</vt:lpstr>
      <vt:lpstr>Презентация PowerPoint</vt:lpstr>
      <vt:lpstr>Презентация PowerPoint</vt:lpstr>
      <vt:lpstr>Цель  -  обеспечение условий для реализации эколого- краеведческого направления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Катенок</dc:creator>
  <cp:lastModifiedBy>tvk-2004@dnevnik.ru</cp:lastModifiedBy>
  <cp:revision>213</cp:revision>
  <dcterms:created xsi:type="dcterms:W3CDTF">2012-05-08T20:01:29Z</dcterms:created>
  <dcterms:modified xsi:type="dcterms:W3CDTF">2022-02-15T19:34:42Z</dcterms:modified>
</cp:coreProperties>
</file>