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99" r:id="rId4"/>
    <p:sldId id="300" r:id="rId5"/>
    <p:sldId id="301" r:id="rId6"/>
    <p:sldId id="303" r:id="rId7"/>
    <p:sldId id="302" r:id="rId8"/>
    <p:sldId id="305" r:id="rId9"/>
    <p:sldId id="307" r:id="rId10"/>
    <p:sldId id="306" r:id="rId11"/>
    <p:sldId id="309" r:id="rId12"/>
    <p:sldId id="319" r:id="rId13"/>
    <p:sldId id="312" r:id="rId14"/>
    <p:sldId id="313" r:id="rId15"/>
    <p:sldId id="314" r:id="rId16"/>
    <p:sldId id="315" r:id="rId17"/>
    <p:sldId id="318" r:id="rId18"/>
    <p:sldId id="316" r:id="rId19"/>
    <p:sldId id="317" r:id="rId20"/>
    <p:sldId id="320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00"/>
    <a:srgbClr val="6600FF"/>
    <a:srgbClr val="CC66FF"/>
    <a:srgbClr val="FF5050"/>
    <a:srgbClr val="9900CC"/>
    <a:srgbClr val="FF6600"/>
    <a:srgbClr val="00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0" autoAdjust="0"/>
    <p:restoredTop sz="94660"/>
  </p:normalViewPr>
  <p:slideViewPr>
    <p:cSldViewPr>
      <p:cViewPr varScale="1">
        <p:scale>
          <a:sx n="108" d="100"/>
          <a:sy n="108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541265675123926E-2"/>
          <c:y val="3.2152855893013373E-2"/>
          <c:w val="0.70578630796150477"/>
          <c:h val="0.85653105861767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участвоали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5 класс</c:v>
                </c:pt>
                <c:pt idx="1">
                  <c:v>7 класс</c:v>
                </c:pt>
                <c:pt idx="2">
                  <c:v>9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0.7400000000000001</c:v>
                </c:pt>
                <c:pt idx="1">
                  <c:v>0.52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D-44AA-A685-D3C4BFC2EF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уч. в 1-2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5 класс</c:v>
                </c:pt>
                <c:pt idx="1">
                  <c:v>7 класс</c:v>
                </c:pt>
                <c:pt idx="2">
                  <c:v>9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0.26</c:v>
                </c:pt>
                <c:pt idx="1">
                  <c:v>0.37000000000000005</c:v>
                </c:pt>
                <c:pt idx="2">
                  <c:v>0.60000000000000009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D-44AA-A685-D3C4BFC2EF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уч. в более 3х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5 класс</c:v>
                </c:pt>
                <c:pt idx="1">
                  <c:v>7 класс</c:v>
                </c:pt>
                <c:pt idx="2">
                  <c:v>9 класс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0.11</c:v>
                </c:pt>
                <c:pt idx="2">
                  <c:v>0.33000000000000007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DD-44AA-A685-D3C4BFC2E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48128"/>
        <c:axId val="27329664"/>
      </c:barChart>
      <c:catAx>
        <c:axId val="2204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29664"/>
        <c:crosses val="autoZero"/>
        <c:auto val="1"/>
        <c:lblAlgn val="ctr"/>
        <c:lblOffset val="100"/>
        <c:noMultiLvlLbl val="0"/>
      </c:catAx>
      <c:valAx>
        <c:axId val="27329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048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gradFill rotWithShape="1">
      <a:gsLst>
        <a:gs pos="0">
          <a:schemeClr val="accent3">
            <a:tint val="10000"/>
            <a:satMod val="300000"/>
          </a:schemeClr>
        </a:gs>
        <a:gs pos="34000">
          <a:schemeClr val="accent3">
            <a:tint val="13500"/>
            <a:satMod val="250000"/>
          </a:schemeClr>
        </a:gs>
        <a:gs pos="100000">
          <a:schemeClr val="accent3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3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44425432355772"/>
          <c:y val="4.6402452867555767E-2"/>
          <c:w val="0.68936838522660582"/>
          <c:h val="0.86138074030421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5 класс</c:v>
                </c:pt>
                <c:pt idx="1">
                  <c:v>7 класс</c:v>
                </c:pt>
                <c:pt idx="2">
                  <c:v>9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0.87000000000000011</c:v>
                </c:pt>
                <c:pt idx="2">
                  <c:v>0.95000000000000007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8-4C63-B347-010BBE34F0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5 класс</c:v>
                </c:pt>
                <c:pt idx="1">
                  <c:v>7 класс</c:v>
                </c:pt>
                <c:pt idx="2">
                  <c:v>9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</c:v>
                </c:pt>
                <c:pt idx="1">
                  <c:v>0.13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38-4C63-B347-010BBE34F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83296"/>
        <c:axId val="27384832"/>
      </c:barChart>
      <c:catAx>
        <c:axId val="2738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84832"/>
        <c:crosses val="autoZero"/>
        <c:auto val="1"/>
        <c:lblAlgn val="ctr"/>
        <c:lblOffset val="100"/>
        <c:noMultiLvlLbl val="0"/>
      </c:catAx>
      <c:valAx>
        <c:axId val="27384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383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gradFill rotWithShape="1">
      <a:gsLst>
        <a:gs pos="0">
          <a:schemeClr val="accent3">
            <a:tint val="10000"/>
            <a:satMod val="300000"/>
          </a:schemeClr>
        </a:gs>
        <a:gs pos="34000">
          <a:schemeClr val="accent3">
            <a:tint val="13500"/>
            <a:satMod val="250000"/>
          </a:schemeClr>
        </a:gs>
        <a:gs pos="100000">
          <a:schemeClr val="accent3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3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849E4-2DEE-494A-B4D5-C5A168996F7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61344-0A9B-4C29-853B-47FDFBCA6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4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924944"/>
            <a:ext cx="3672408" cy="3384376"/>
          </a:xfrm>
          <a:ln>
            <a:noFill/>
          </a:ln>
        </p:spPr>
        <p:txBody>
          <a:bodyPr>
            <a:noAutofit/>
          </a:bodyPr>
          <a:lstStyle/>
          <a:p>
            <a:pPr algn="r"/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r>
              <a:rPr lang="ru-RU" sz="1800" dirty="0"/>
              <a:t>Выполнила</a:t>
            </a:r>
            <a:r>
              <a:rPr lang="ru-RU" sz="1800" b="1" dirty="0"/>
              <a:t>:</a:t>
            </a:r>
            <a:br>
              <a:rPr lang="ru-RU" sz="1800" dirty="0"/>
            </a:br>
            <a:r>
              <a:rPr lang="ru-RU" sz="1800" b="1" dirty="0"/>
              <a:t>Сорина Алина</a:t>
            </a:r>
            <a:r>
              <a:rPr lang="ru-RU" sz="1800" dirty="0"/>
              <a:t>,</a:t>
            </a:r>
            <a:br>
              <a:rPr lang="ru-RU" sz="1800" dirty="0"/>
            </a:br>
            <a:r>
              <a:rPr lang="ru-RU" sz="1800" dirty="0"/>
              <a:t>учащаяся 9 «В» класса.</a:t>
            </a:r>
            <a:br>
              <a:rPr lang="ru-RU" sz="1800" dirty="0"/>
            </a:br>
            <a:r>
              <a:rPr lang="ru-RU" sz="1800" dirty="0"/>
              <a:t>Консультант:</a:t>
            </a:r>
            <a:br>
              <a:rPr lang="ru-RU" sz="1800" dirty="0"/>
            </a:br>
            <a:r>
              <a:rPr lang="ru-RU" sz="1800" b="1" dirty="0"/>
              <a:t>Горячева Людмила Павловна,</a:t>
            </a:r>
            <a:br>
              <a:rPr lang="ru-RU" sz="1800" b="1" dirty="0"/>
            </a:br>
            <a:r>
              <a:rPr lang="ru-RU" sz="1800" dirty="0"/>
              <a:t>учитель географии</a:t>
            </a:r>
            <a:br>
              <a:rPr lang="ru-RU" sz="1800" dirty="0"/>
            </a:br>
            <a:r>
              <a:rPr lang="ru-RU" sz="1600" b="1" dirty="0"/>
              <a:t> </a:t>
            </a:r>
            <a:br>
              <a:rPr lang="ru-RU" sz="1600" dirty="0"/>
            </a:br>
            <a:endParaRPr lang="ru-RU" sz="1600" b="1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60648"/>
            <a:ext cx="6192688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            </a:t>
            </a:r>
          </a:p>
          <a:p>
            <a:pPr marL="0" indent="0">
              <a:buNone/>
            </a:pPr>
            <a:r>
              <a:rPr lang="ru-RU" sz="2400" b="1" dirty="0"/>
              <a:t>               МБОУ «Школа №1»</a:t>
            </a:r>
          </a:p>
          <a:p>
            <a:pPr marL="0" indent="0" algn="ctr">
              <a:buNone/>
            </a:pPr>
            <a:r>
              <a:rPr lang="ru-RU" sz="2800" dirty="0"/>
              <a:t> </a:t>
            </a:r>
          </a:p>
          <a:p>
            <a:pPr marL="0" indent="0" algn="ctr">
              <a:buNone/>
            </a:pPr>
            <a:r>
              <a:rPr lang="ru-RU" sz="2000" b="1" dirty="0"/>
              <a:t>Исследовательская работа</a:t>
            </a:r>
          </a:p>
          <a:p>
            <a:pPr marL="0" indent="0" algn="ctr">
              <a:buNone/>
            </a:pPr>
            <a:endParaRPr lang="ru-RU" sz="2800" b="1" dirty="0"/>
          </a:p>
          <a:p>
            <a:pPr marL="0" indent="0" algn="ctr">
              <a:buNone/>
            </a:pPr>
            <a:r>
              <a:rPr lang="ru-RU" sz="2800" b="1" dirty="0"/>
              <a:t>Вклад школьников разных поколений в природоохранную деятельность 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b="1" dirty="0"/>
              <a:t>городского округа Семёновский  </a:t>
            </a:r>
            <a:endParaRPr lang="ru-RU" sz="2800" dirty="0"/>
          </a:p>
          <a:p>
            <a:pPr marL="0" indent="0" algn="ctr">
              <a:buNone/>
            </a:pP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Семёнов</a:t>
            </a:r>
          </a:p>
          <a:p>
            <a:pPr algn="ctr"/>
            <a:r>
              <a:rPr lang="ru-RU" dirty="0"/>
              <a:t> 2017 г.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5124" name="Picture 4" descr="C:\Users\PC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4491525"/>
            <a:ext cx="2952329" cy="19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8022"/>
            <a:ext cx="3300518" cy="211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08"/>
            <a:ext cx="5541818" cy="1303931"/>
          </a:xfrm>
        </p:spPr>
        <p:txBody>
          <a:bodyPr>
            <a:noAutofit/>
          </a:bodyPr>
          <a:lstStyle/>
          <a:p>
            <a:br>
              <a:rPr lang="ru-RU" sz="2400" b="1" dirty="0"/>
            </a:br>
            <a:r>
              <a:rPr lang="ru-RU" sz="2400" b="1" dirty="0"/>
              <a:t>Из  опыта работы с детьми члена областного совета ВООП Шапошниковой Л.С.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268760"/>
            <a:ext cx="8066857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«Одной из задач была охрана                                     существующих водоёмов, памятников                             природы, выявление и благоустройство родников в Семёновском районе. В школах организовывались отряды зелёных и голубых патрулей. Проводились акции по посадке деревьев и  кустарников для укрепления  берегов рек и многое другое»</a:t>
            </a:r>
            <a:endParaRPr lang="ru-RU" sz="2400" dirty="0"/>
          </a:p>
        </p:txBody>
      </p:sp>
      <p:pic>
        <p:nvPicPr>
          <p:cNvPr id="6148" name="Picture 4" descr="C:\Users\PC\Desktop\фото отсканированные\12 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1" y="3917080"/>
            <a:ext cx="4066786" cy="26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C\Desktop\фото отсканированные\06 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5983" y="105271"/>
            <a:ext cx="2698745" cy="19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C\Desktop\фото отсканированные\05 0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116" y="3907751"/>
            <a:ext cx="3628884" cy="26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3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dirty="0"/>
            </a:br>
            <a:r>
              <a:rPr lang="ru-RU" sz="3100" b="1" dirty="0"/>
              <a:t>Вклад в природоохранную деятельность нашего округа  современных школьников.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Председатель президиума Семёновской городской организации «ВООП» </a:t>
            </a:r>
            <a:r>
              <a:rPr lang="ru-RU" sz="2000" b="1" dirty="0" err="1"/>
              <a:t>Невельская</a:t>
            </a:r>
            <a:r>
              <a:rPr lang="ru-RU" sz="2000" b="1" dirty="0"/>
              <a:t> Л.А. рассказала, что вся работа  делится на 2 направления: экологическое просвещение и практическая  природоохранная деятельность.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                                                «Удод-птица года 2016»</a:t>
            </a:r>
          </a:p>
        </p:txBody>
      </p:sp>
      <p:pic>
        <p:nvPicPr>
          <p:cNvPr id="10242" name="Picture 2" descr="C:\Users\PC\Desktop\100_36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43" b="-5925"/>
          <a:stretch/>
        </p:blipFill>
        <p:spPr bwMode="auto">
          <a:xfrm>
            <a:off x="0" y="2708920"/>
            <a:ext cx="2786073" cy="37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728217"/>
            <a:ext cx="3427008" cy="256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F:\21.12.16\15.12.16\DSC_037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38948" y="2823798"/>
            <a:ext cx="3210148" cy="22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5974253"/>
            <a:ext cx="202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«Экологическая мозаика»</a:t>
            </a:r>
          </a:p>
        </p:txBody>
      </p:sp>
    </p:spTree>
    <p:extLst>
      <p:ext uri="{BB962C8B-B14F-4D97-AF65-F5344CB8AC3E}">
        <p14:creationId xmlns:p14="http://schemas.microsoft.com/office/powerpoint/2010/main" val="308956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9 мая\Фото 2009\IMG_17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986" y="244126"/>
            <a:ext cx="4175452" cy="26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9 мая\Фото 2009\IMG_174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917876"/>
            <a:ext cx="3806687" cy="26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9 мая\Фото 2009\IMG_17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17876"/>
            <a:ext cx="4572000" cy="25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9 мая\Фото 2009\IMG_164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0828" y="230874"/>
            <a:ext cx="3977636" cy="265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551" y="318784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Практическая природоохранная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02638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sz="2700" b="1" dirty="0"/>
              <a:t> В каких   экологических  </a:t>
            </a:r>
            <a:br>
              <a:rPr lang="ru-RU" sz="2700" b="1" dirty="0"/>
            </a:br>
            <a:r>
              <a:rPr lang="ru-RU" sz="2700" b="1" dirty="0"/>
              <a:t>       акциях вы  принимали участие?</a:t>
            </a:r>
            <a:endParaRPr lang="ru-RU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33265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 Хотели бы вы принимать активное  участие в природоохранной деятельности?</a:t>
            </a:r>
            <a:endParaRPr lang="ru-RU" sz="2400" dirty="0">
              <a:latin typeface="+mj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289815"/>
              </p:ext>
            </p:extLst>
          </p:nvPr>
        </p:nvGraphicFramePr>
        <p:xfrm>
          <a:off x="457200" y="2780928"/>
          <a:ext cx="4402832" cy="334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84944036"/>
              </p:ext>
            </p:extLst>
          </p:nvPr>
        </p:nvGraphicFramePr>
        <p:xfrm>
          <a:off x="5148064" y="2780928"/>
          <a:ext cx="381678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498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«Мир экологии» в МБОУ «Школа №1»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b="1" dirty="0"/>
              <a:t>Экологические проекты:</a:t>
            </a:r>
            <a:endParaRPr lang="ru-RU" sz="2400" dirty="0"/>
          </a:p>
          <a:p>
            <a:pPr lvl="0"/>
            <a:r>
              <a:rPr lang="ru-RU" sz="2400" dirty="0"/>
              <a:t> «Чистый родник»</a:t>
            </a:r>
          </a:p>
          <a:p>
            <a:pPr lvl="0"/>
            <a:r>
              <a:rPr lang="ru-RU" sz="2400" dirty="0"/>
              <a:t> «Чистый лес начинается с тебя» </a:t>
            </a:r>
          </a:p>
          <a:p>
            <a:pPr lvl="0"/>
            <a:r>
              <a:rPr lang="ru-RU" sz="2400" dirty="0"/>
              <a:t>«Берегите лес от пожара»</a:t>
            </a:r>
          </a:p>
          <a:p>
            <a:pPr lvl="0"/>
            <a:r>
              <a:rPr lang="ru-RU" sz="2400" dirty="0"/>
              <a:t> «Первоцветы»</a:t>
            </a:r>
          </a:p>
          <a:p>
            <a:pPr lvl="0"/>
            <a:r>
              <a:rPr lang="ru-RU" sz="2400" dirty="0"/>
              <a:t> «Скворечник»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747348"/>
            <a:ext cx="2657475" cy="296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pp.vk.me/c636330/v636330615/a5bb/GPlO7YcLIF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1124744"/>
            <a:ext cx="25134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чий стол\Фото лето 2016\100_316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58" y="4291105"/>
            <a:ext cx="3732634" cy="2421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8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800" b="1" dirty="0"/>
              <a:t>Экологические акции: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PC\Desktop\фото для заметки в газету\100_333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600400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экология 2010\IMG_333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58462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бум\IMG_54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PC\AppData\Local\Microsoft\Windows\Temporary Internet Files\Content.Word\100_3498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8318" y="3140968"/>
            <a:ext cx="2762250" cy="3511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86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C:\Users\PC\Desktop\фото для заметки в газету\100_329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613" y="274638"/>
            <a:ext cx="5485899" cy="3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PC\Desktop\фото для заметки в газету\100_329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44" y="240700"/>
            <a:ext cx="5473444" cy="386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C\Desktop\фото для заметки в газету\100_331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244" y="240700"/>
            <a:ext cx="4375617" cy="558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PC\Desktop\фото для заметки в газету\100_331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44" y="1614075"/>
            <a:ext cx="4263153" cy="511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рабочий стол\Фото лето 2016\100_3300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5337" y="1614075"/>
            <a:ext cx="4808975" cy="4720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PC\Desktop\фото для заметки в газету\100_330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48592"/>
            <a:ext cx="5771616" cy="4546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7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PC\Desktop\НОУ 2017\21.12.16\DSC_05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14782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PC\Desktop\НОУ 2017\21.12.16\DSC_0559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17646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C\Desktop\фото для заметки в газету\100_308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032448" cy="2845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75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Участие   в экологических конкурсах.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PC\Desktop\НОУ 2017\21.12.16\15.12.16\DSC_036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80670"/>
            <a:ext cx="2880320" cy="2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PC\Desktop\НОУ 2017\21.12.16\15.12.16\DSC_038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568" y="616557"/>
            <a:ext cx="19145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Экоурок фото\P_20161022_11291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7528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5"/>
            <a:ext cx="3812182" cy="285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PC\Desktop\НОУ 2017\21.12.16\DSC_049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179775"/>
            <a:ext cx="2664296" cy="1954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44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PC\Desktop\НОУ 2017\21.12.16\DSC_0497.JP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7665" y="3717032"/>
            <a:ext cx="5188670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F:\21.12.16\DSC_04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4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21.12.16\DSC_05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4400" y="332654"/>
            <a:ext cx="4180537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2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Актуальность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348880"/>
            <a:ext cx="2592288" cy="3633267"/>
          </a:xfrm>
        </p:spPr>
        <p:txBody>
          <a:bodyPr/>
          <a:lstStyle/>
          <a:p>
            <a:pPr>
              <a:buNone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D:\Экология\IMG_37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816424" cy="22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844824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2017 год в России объявлен  годом экологии</a:t>
            </a:r>
          </a:p>
          <a:p>
            <a:r>
              <a:rPr lang="ru-RU" sz="2000" b="1" dirty="0"/>
              <a:t>(годом особо охраняемых природных территорий )</a:t>
            </a:r>
            <a:br>
              <a:rPr lang="ru-RU" sz="2000" dirty="0"/>
            </a:br>
            <a:r>
              <a:rPr lang="ru-RU" sz="2000" dirty="0"/>
              <a:t>Проведение года экологии позволит привлечь внимание общества к вопросам сохранения природного наследия,  повысит у школьников  мотивацию участия в   экологическим мероприятиям.</a:t>
            </a:r>
          </a:p>
        </p:txBody>
      </p:sp>
      <p:pic>
        <p:nvPicPr>
          <p:cNvPr id="10" name="Рисунок 9" descr="C:\Users\PC\Desktop\НОУ 2017\год-экологии-2017-в-россии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112511"/>
            <a:ext cx="2880320" cy="1734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3501008"/>
            <a:ext cx="3970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Проблема исследования</a:t>
            </a:r>
          </a:p>
          <a:p>
            <a:endParaRPr lang="ru-RU" dirty="0"/>
          </a:p>
          <a:p>
            <a:r>
              <a:rPr lang="ru-RU" dirty="0"/>
              <a:t>Отсутствие  информации о вкладе школьников других поколений  в природоохранную деятельность  городского округа Семёновский.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Экология\IMG_3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33" y="328573"/>
            <a:ext cx="5050985" cy="28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Экология\IMG_37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499383"/>
            <a:ext cx="5040559" cy="28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( разное)\Фото Л.П\IMG_16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39294" y="1645482"/>
            <a:ext cx="6002362" cy="33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6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ОХОД\11062010_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01" y="341939"/>
            <a:ext cx="8392206" cy="620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7010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3815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786210"/>
          </a:xfrm>
        </p:spPr>
        <p:txBody>
          <a:bodyPr>
            <a:noAutofit/>
          </a:bodyPr>
          <a:lstStyle/>
          <a:p>
            <a:pPr algn="just"/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/>
              <a:t>привлечь внимание   к проблемам  сохранения природных  ресурсов городского округа Семёновский через изучение работы экологических организаций и природоохранной деятельности школьников разных поколений.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6408712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Задачи:</a:t>
            </a:r>
          </a:p>
          <a:p>
            <a:pPr marL="0" indent="0">
              <a:buNone/>
            </a:pPr>
            <a:r>
              <a:rPr lang="ru-RU" sz="2400" dirty="0"/>
              <a:t>1</a:t>
            </a:r>
            <a:r>
              <a:rPr lang="ru-RU" sz="2000" dirty="0"/>
              <a:t>. Найти информацию</a:t>
            </a:r>
            <a:r>
              <a:rPr lang="ru-RU" sz="2000" b="1" dirty="0"/>
              <a:t> </a:t>
            </a:r>
            <a:r>
              <a:rPr lang="ru-RU" sz="2000" dirty="0"/>
              <a:t>о деятельности школьников разных  поколений, направленную  на изучение ООПТ и </a:t>
            </a:r>
            <a:r>
              <a:rPr lang="ru-RU" sz="2000" dirty="0">
                <a:solidFill>
                  <a:schemeClr val="accent5"/>
                </a:solidFill>
              </a:rPr>
              <a:t>улучшение</a:t>
            </a:r>
            <a:r>
              <a:rPr lang="ru-RU" sz="2000" dirty="0"/>
              <a:t> состояния окружающей среды.</a:t>
            </a:r>
          </a:p>
          <a:p>
            <a:pPr marL="0" lvl="0" indent="0">
              <a:buNone/>
            </a:pPr>
            <a:r>
              <a:rPr lang="ru-RU" sz="2000" dirty="0"/>
              <a:t>2. Выявить, какую работу по сохранению окружающей среды проводят современные школьники нашего округа.</a:t>
            </a:r>
          </a:p>
          <a:p>
            <a:pPr marL="0" lvl="0" indent="0">
              <a:buNone/>
            </a:pPr>
            <a:r>
              <a:rPr lang="ru-RU" sz="2000" dirty="0"/>
              <a:t>3.  Актуализировать деятельность по сохранению природных ресурсов как необходимого условия формирования трудового и                             экологического воспитания школьников</a:t>
            </a:r>
            <a:r>
              <a:rPr lang="ru-RU" sz="2200" dirty="0"/>
              <a:t>.	</a:t>
            </a:r>
          </a:p>
          <a:p>
            <a:pPr marL="0" indent="0">
              <a:buNone/>
            </a:pPr>
            <a:endParaRPr lang="ru-RU" sz="2200" dirty="0"/>
          </a:p>
          <a:p>
            <a:pPr marL="457200" indent="-457200">
              <a:buAutoNum type="arabicPeriod"/>
            </a:pPr>
            <a:endParaRPr lang="ru-RU" sz="2400" dirty="0">
              <a:solidFill>
                <a:schemeClr val="accent5"/>
              </a:solidFill>
            </a:endParaRPr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8194" name="Picture 2" descr="C:\Users\PC\Desktop\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5000640"/>
            <a:ext cx="2938366" cy="17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C\Desktop\НОУ 2017\год экологии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630" y="1916832"/>
            <a:ext cx="2310904" cy="17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5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384376" cy="1012974"/>
          </a:xfrm>
        </p:spPr>
        <p:txBody>
          <a:bodyPr>
            <a:normAutofit fontScale="90000"/>
          </a:bodyPr>
          <a:lstStyle/>
          <a:p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/>
              <a:t>Гипотеза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800" dirty="0"/>
              <a:t>Мы предполагаем, что вклад школьников разных поколений в природоохранную деятельность позволяет существенно улучшить экологическую ситуацию в нашем округе.</a:t>
            </a:r>
          </a:p>
          <a:p>
            <a:pPr marL="0" indent="0" algn="just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5" descr="D:\экология 2010\IMG_33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1" y="4505509"/>
            <a:ext cx="3698707" cy="21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экологический кружок\посадка сосен в линде\IMG_08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08" y="4567714"/>
            <a:ext cx="3504764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фото май 2010\IMG_33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673" y="87444"/>
            <a:ext cx="3455502" cy="20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D:\рабочий стол\Фото лето 2016\100_335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44"/>
            <a:ext cx="2917160" cy="1764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16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r>
              <a:rPr lang="ru-RU" sz="2400" dirty="0"/>
              <a:t> </a:t>
            </a:r>
            <a:r>
              <a:rPr lang="ru-RU" sz="2400" b="1" dirty="0"/>
              <a:t>Вклад школьников 20 века в природоохранную деятельность Семёновского района.</a:t>
            </a: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dirty="0"/>
            </a:br>
            <a:r>
              <a:rPr lang="ru-RU" sz="2400" b="1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635080" cy="1252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Экологические   акции, прошедшие сквозь века.</a:t>
            </a:r>
          </a:p>
          <a:p>
            <a:pPr marL="0" indent="0">
              <a:buNone/>
            </a:pPr>
            <a:r>
              <a:rPr lang="ru-RU" sz="2000" dirty="0"/>
              <a:t>Самой массовой экологической акцией, проводимой в нашем, на тот момент, Семёновском районе, можно назвать посадку сосен в квартале 87 площадью 9, 8 гектаров комсомольцами в 1929 году.  Этот участок леса имеет статус </a:t>
            </a:r>
            <a:r>
              <a:rPr lang="ru-RU" sz="2000" b="1" dirty="0"/>
              <a:t>объекта природы Нижегородской области, заслуживающего охраны как памятник природы.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Picture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7" y="1312674"/>
            <a:ext cx="1944216" cy="262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PC\Desktop\фото отсканированные\02 00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8185" y="4456437"/>
            <a:ext cx="3888433" cy="2068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PC\Desktop\фото отсканированные\07 00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149080"/>
            <a:ext cx="3744416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588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0203"/>
            <a:ext cx="8229600" cy="1874838"/>
          </a:xfrm>
        </p:spPr>
        <p:txBody>
          <a:bodyPr>
            <a:noAutofit/>
          </a:bodyPr>
          <a:lstStyle/>
          <a:p>
            <a:br>
              <a:rPr lang="ru-RU" sz="2400" b="1" dirty="0"/>
            </a:br>
            <a:r>
              <a:rPr lang="ru-RU" sz="2400" b="1" dirty="0"/>
              <a:t> Посадку деревьев  осуществляли и осуществляют с привлечением школьников города. Такая работа ведётся на протяжении многих лет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952" y="5675102"/>
            <a:ext cx="4672136" cy="86409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dirty="0"/>
              <a:t> с помощью специального оборудования, </a:t>
            </a:r>
            <a:br>
              <a:rPr lang="ru-RU" sz="2400" b="1" dirty="0"/>
            </a:br>
            <a:r>
              <a:rPr lang="ru-RU" sz="2400" b="1" dirty="0"/>
              <a:t>дети сажают молодые сосенки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C:\Users\PC\Desktop\фото отсканированные\11 00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16832"/>
            <a:ext cx="2530508" cy="3354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PC\Desktop\фото отсканированные\03 00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071" y="1932900"/>
            <a:ext cx="2555838" cy="3399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PC\AppData\Local\Microsoft\Windows\Temporary Internet Files\Content.Word\100_358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218" y="2604655"/>
            <a:ext cx="3433076" cy="26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 flipH="1">
            <a:off x="6052874" y="5551160"/>
            <a:ext cx="2744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Специалисты Семёновского лесхоза   рады сотрудничеству со школьниками</a:t>
            </a:r>
          </a:p>
        </p:txBody>
      </p:sp>
    </p:spTree>
    <p:extLst>
      <p:ext uri="{BB962C8B-B14F-4D97-AF65-F5344CB8AC3E}">
        <p14:creationId xmlns:p14="http://schemas.microsoft.com/office/powerpoint/2010/main" val="131097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71918"/>
            <a:ext cx="749917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5976663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Плюсовые</a:t>
            </a:r>
            <a:r>
              <a:rPr lang="ru-RU" sz="2000" dirty="0"/>
              <a:t> участки леса, с которых берут шишки для выращивания молодых саженцев. </a:t>
            </a:r>
          </a:p>
          <a:p>
            <a:pPr marL="0" indent="0">
              <a:buNone/>
            </a:pPr>
            <a:r>
              <a:rPr lang="ru-RU" sz="2000" b="1" dirty="0"/>
              <a:t>Плюсовые деревья</a:t>
            </a:r>
            <a:r>
              <a:rPr lang="ru-RU" sz="2000" dirty="0"/>
              <a:t> –деревья  выдающиеся по качеству и размерам. Деревья должны быть внешне здоровыми, относится к одной из ценных форм и хорошо плодоносить. </a:t>
            </a:r>
          </a:p>
        </p:txBody>
      </p:sp>
      <p:pic>
        <p:nvPicPr>
          <p:cNvPr id="4" name="Рисунок 3" descr="C:\Users\PC\Desktop\НОУ 2017\Новая папка\_MG_234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18269"/>
            <a:ext cx="2046089" cy="350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PC\Desktop\НОУ 2017\Новая папка\img_12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469" y="2348880"/>
            <a:ext cx="2406129" cy="342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PC\Desktop\НОУ 2017\Новая папка\IMG_349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576811" cy="2576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19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65"/>
            <a:ext cx="4042792" cy="1102273"/>
          </a:xfrm>
        </p:spPr>
        <p:txBody>
          <a:bodyPr>
            <a:normAutofit fontScale="90000"/>
          </a:bodyPr>
          <a:lstStyle/>
          <a:p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Парк близ </a:t>
            </a:r>
            <a:r>
              <a:rPr lang="ru-RU" sz="2400" b="1" dirty="0" err="1"/>
              <a:t>ФОКа</a:t>
            </a:r>
            <a:r>
              <a:rPr lang="ru-RU" sz="2400" b="1" dirty="0"/>
              <a:t>,  </a:t>
            </a:r>
            <a:br>
              <a:rPr lang="ru-RU" sz="2400" b="1" dirty="0"/>
            </a:br>
            <a:r>
              <a:rPr lang="ru-RU" sz="2400" b="1" dirty="0"/>
              <a:t>«Парк 40-летия ВЛКСМ»</a:t>
            </a:r>
            <a:br>
              <a:rPr lang="ru-RU" sz="2400" b="1" dirty="0"/>
            </a:br>
            <a:r>
              <a:rPr lang="ru-RU" sz="2400" b="1" dirty="0"/>
              <a:t>посажен комсомольцами</a:t>
            </a:r>
            <a:br>
              <a:rPr lang="ru-RU" sz="2400" b="1" dirty="0"/>
            </a:br>
            <a:r>
              <a:rPr lang="ru-RU" sz="2400" b="1" dirty="0"/>
              <a:t> в 1958 году</a:t>
            </a:r>
          </a:p>
        </p:txBody>
      </p:sp>
      <p:pic>
        <p:nvPicPr>
          <p:cNvPr id="5122" name="Picture 2" descr="C:\Users\PC\Desktop\SAM_217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05" y="1844824"/>
            <a:ext cx="3116164" cy="23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C\Desktop\SAM_21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83" y="438688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1241" y="144436"/>
            <a:ext cx="35571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+mj-lt"/>
              </a:rPr>
              <a:t>Парк за  школой № 2  </a:t>
            </a:r>
          </a:p>
          <a:p>
            <a:pPr algn="ctr"/>
            <a:r>
              <a:rPr lang="ru-RU" sz="2200" b="1" dirty="0">
                <a:latin typeface="+mj-lt"/>
              </a:rPr>
              <a:t>«Парк 60-летия ВЛКСМ»</a:t>
            </a:r>
          </a:p>
          <a:p>
            <a:pPr algn="ctr"/>
            <a:r>
              <a:rPr lang="ru-RU" sz="2200" b="1" dirty="0">
                <a:latin typeface="+mj-lt"/>
              </a:rPr>
              <a:t>посажен призывниками в 1978 году</a:t>
            </a:r>
            <a:endParaRPr lang="ru-RU" sz="2200" dirty="0">
              <a:latin typeface="+mj-lt"/>
            </a:endParaRPr>
          </a:p>
        </p:txBody>
      </p:sp>
      <p:pic>
        <p:nvPicPr>
          <p:cNvPr id="5124" name="Picture 4" descr="C:\Users\PC\Desktop\SAM_21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524" y="1816710"/>
            <a:ext cx="3124446" cy="23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C\Desktop\SAM_21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524" y="4352565"/>
            <a:ext cx="3142105" cy="23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5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25 лет отдано делу охраны природы</a:t>
            </a:r>
          </a:p>
        </p:txBody>
      </p:sp>
      <p:pic>
        <p:nvPicPr>
          <p:cNvPr id="5" name="Picture 2" descr="C:\Users\PC\Desktop\100_3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018" y="1246700"/>
            <a:ext cx="3233687" cy="24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экология 2010\IMG_33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744416" cy="23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Пользователь\Desktop\7 Б\Фото с фотоаппарата 25.02.15\100_20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018" y="4059382"/>
            <a:ext cx="3400904" cy="2552571"/>
          </a:xfrm>
          <a:prstGeom prst="rect">
            <a:avLst/>
          </a:prstGeom>
          <a:noFill/>
        </p:spPr>
      </p:pic>
      <p:pic>
        <p:nvPicPr>
          <p:cNvPr id="12" name="Picture 2" descr="D:\Экология\IMG_376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3821250"/>
            <a:ext cx="3600400" cy="28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3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7F7F7F"/>
      </a:dk1>
      <a:lt1>
        <a:srgbClr val="546321"/>
      </a:lt1>
      <a:dk2>
        <a:srgbClr val="B7FFB7"/>
      </a:dk2>
      <a:lt2>
        <a:srgbClr val="C9FAED"/>
      </a:lt2>
      <a:accent1>
        <a:srgbClr val="009900"/>
      </a:accent1>
      <a:accent2>
        <a:srgbClr val="009DD9"/>
      </a:accent2>
      <a:accent3>
        <a:srgbClr val="99FF66"/>
      </a:accent3>
      <a:accent4>
        <a:srgbClr val="C1FFA3"/>
      </a:accent4>
      <a:accent5>
        <a:srgbClr val="387025"/>
      </a:accent5>
      <a:accent6>
        <a:srgbClr val="A5C249"/>
      </a:accent6>
      <a:hlink>
        <a:srgbClr val="E2D70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637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   Выполнила: Сорина Алина, учащаяся 9 «В» класса. Консультант: Горячева Людмила Павловна, учитель географии   </vt:lpstr>
      <vt:lpstr>                  Актуальность</vt:lpstr>
      <vt:lpstr> Цель - привлечь внимание   к проблемам  сохранения природных  ресурсов городского округа Семёновский через изучение работы экологических организаций и природоохранной деятельности школьников разных поколений.</vt:lpstr>
      <vt:lpstr>      Гипотеза</vt:lpstr>
      <vt:lpstr>               Вклад школьников 20 века в природоохранную деятельность Семёновского района.             . </vt:lpstr>
      <vt:lpstr>  Посадку деревьев  осуществляли и осуществляют с привлечением школьников города. Такая работа ведётся на протяжении многих лет </vt:lpstr>
      <vt:lpstr>Презентация PowerPoint</vt:lpstr>
      <vt:lpstr>  Парк близ ФОКа,   «Парк 40-летия ВЛКСМ» посажен комсомольцами  в 1958 году</vt:lpstr>
      <vt:lpstr>25 лет отдано делу охраны природы</vt:lpstr>
      <vt:lpstr> Из  опыта работы с детьми члена областного совета ВООП Шапошниковой Л.С. </vt:lpstr>
      <vt:lpstr> Вклад в природоохранную деятельность нашего округа  современных школьников. </vt:lpstr>
      <vt:lpstr>Презентация PowerPoint</vt:lpstr>
      <vt:lpstr>  В каких   экологических          акциях вы  принимали участие?</vt:lpstr>
      <vt:lpstr>«Мир экологии» в МБОУ «Школа №1»</vt:lpstr>
      <vt:lpstr>    Экологические акции:   </vt:lpstr>
      <vt:lpstr>Презентация PowerPoint</vt:lpstr>
      <vt:lpstr>Презентация PowerPoint</vt:lpstr>
      <vt:lpstr>Участие   в экологических конкурсах.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«МИР после ДОЖДЯ»</dc:title>
  <dc:creator>Пользователь</dc:creator>
  <cp:lastModifiedBy>tvk-2004@dnevnik.ru</cp:lastModifiedBy>
  <cp:revision>145</cp:revision>
  <dcterms:modified xsi:type="dcterms:W3CDTF">2022-02-15T19:28:05Z</dcterms:modified>
</cp:coreProperties>
</file>