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61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3" r:id="rId11"/>
    <p:sldId id="270" r:id="rId12"/>
    <p:sldId id="280" r:id="rId13"/>
    <p:sldId id="271" r:id="rId14"/>
    <p:sldId id="272" r:id="rId15"/>
    <p:sldId id="274" r:id="rId16"/>
    <p:sldId id="275" r:id="rId17"/>
    <p:sldId id="278" r:id="rId18"/>
    <p:sldId id="279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9" autoAdjust="0"/>
    <p:restoredTop sz="86499" autoAdjust="0"/>
  </p:normalViewPr>
  <p:slideViewPr>
    <p:cSldViewPr>
      <p:cViewPr varScale="1">
        <p:scale>
          <a:sx n="99" d="100"/>
          <a:sy n="99" d="100"/>
        </p:scale>
        <p:origin x="15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24323-A4A7-4237-B6F9-BE3882B61CB5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D1F27-2130-49B6-8BAA-9FB097ADC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06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D1F27-2130-49B6-8BAA-9FB097ADC63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762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3.jpe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3.jpeg"/><Relationship Id="rId7" Type="http://schemas.openxmlformats.org/officeDocument/2006/relationships/image" Target="../media/image2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52145" y="559189"/>
            <a:ext cx="6548588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2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ФОК «Арена» </a:t>
            </a:r>
          </a:p>
          <a:p>
            <a:pPr algn="ctr"/>
            <a:r>
              <a:rPr lang="ru-RU" sz="32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важнейший </a:t>
            </a:r>
          </a:p>
          <a:p>
            <a:pPr algn="ctr"/>
            <a:r>
              <a:rPr lang="ru-RU" sz="32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 в формировании </a:t>
            </a:r>
          </a:p>
          <a:p>
            <a:pPr algn="ctr"/>
            <a:r>
              <a:rPr lang="ru-RU" sz="32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здорового образа жизни</a:t>
            </a:r>
          </a:p>
          <a:p>
            <a:pPr algn="ctr"/>
            <a:r>
              <a:rPr lang="ru-RU" sz="32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населения города </a:t>
            </a:r>
            <a:r>
              <a:rPr lang="ru-RU" sz="3200" b="1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Семёнова</a:t>
            </a:r>
            <a:r>
              <a:rPr lang="ru-RU" sz="32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204" y="-347831"/>
            <a:ext cx="3294304" cy="1917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 flipH="1">
            <a:off x="4355976" y="189857"/>
            <a:ext cx="3859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Исследовательская работа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7944" y="4293096"/>
            <a:ext cx="48045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Выполнила: Горячева Елизавета,</a:t>
            </a:r>
          </a:p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учащаяся 7 класса МБОУ «Школа №1».</a:t>
            </a:r>
          </a:p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Научный руководитель:</a:t>
            </a:r>
          </a:p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Горячева Людмила Павловна, </a:t>
            </a:r>
          </a:p>
          <a:p>
            <a:pPr algn="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учитель ОБЖ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43508" y="5616535"/>
            <a:ext cx="30267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</a:rPr>
              <a:t>г.Семёнов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2016г.</a:t>
            </a:r>
          </a:p>
        </p:txBody>
      </p:sp>
    </p:spTree>
    <p:extLst>
      <p:ext uri="{BB962C8B-B14F-4D97-AF65-F5344CB8AC3E}">
        <p14:creationId xmlns:p14="http://schemas.microsoft.com/office/powerpoint/2010/main" val="51082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6209" y="0"/>
            <a:ext cx="295259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  Секции </a:t>
            </a:r>
            <a:r>
              <a:rPr lang="ru-RU" sz="2000" b="1" dirty="0" err="1"/>
              <a:t>ФОКа</a:t>
            </a:r>
            <a:r>
              <a:rPr lang="ru-RU" sz="2000" b="1" dirty="0"/>
              <a:t> «Арена»</a:t>
            </a:r>
          </a:p>
          <a:p>
            <a:r>
              <a:rPr lang="ru-RU" dirty="0"/>
              <a:t>Волейбол, Баскетбол, Футбол</a:t>
            </a:r>
          </a:p>
          <a:p>
            <a:r>
              <a:rPr lang="ru-RU" dirty="0"/>
              <a:t>Хоккей</a:t>
            </a:r>
          </a:p>
          <a:p>
            <a:r>
              <a:rPr lang="ru-RU" dirty="0"/>
              <a:t>Легкая Атлетика</a:t>
            </a:r>
          </a:p>
          <a:p>
            <a:r>
              <a:rPr lang="ru-RU" dirty="0"/>
              <a:t>Фитнес, Аква-фитнес</a:t>
            </a:r>
          </a:p>
          <a:p>
            <a:r>
              <a:rPr lang="ru-RU" dirty="0"/>
              <a:t>Художественная гимнастика</a:t>
            </a:r>
          </a:p>
          <a:p>
            <a:r>
              <a:rPr lang="ru-RU" dirty="0"/>
              <a:t>Современное пятиборье</a:t>
            </a:r>
          </a:p>
          <a:p>
            <a:r>
              <a:rPr lang="ru-RU" dirty="0"/>
              <a:t>Пауэрлифтинг</a:t>
            </a:r>
          </a:p>
          <a:p>
            <a:r>
              <a:rPr lang="ru-RU" dirty="0"/>
              <a:t>Атлетический фитнес</a:t>
            </a:r>
          </a:p>
          <a:p>
            <a:r>
              <a:rPr lang="ru-RU" dirty="0"/>
              <a:t>Бадминтон</a:t>
            </a:r>
          </a:p>
          <a:p>
            <a:r>
              <a:rPr lang="ru-RU" dirty="0"/>
              <a:t>Фигурное катание</a:t>
            </a:r>
          </a:p>
          <a:p>
            <a:r>
              <a:rPr lang="ru-RU" dirty="0"/>
              <a:t>Клуб фигуриста</a:t>
            </a:r>
          </a:p>
          <a:p>
            <a:r>
              <a:rPr lang="ru-RU" dirty="0"/>
              <a:t>ВБЕ </a:t>
            </a:r>
            <a:r>
              <a:rPr lang="ru-RU" dirty="0" err="1"/>
              <a:t>Кобудо</a:t>
            </a:r>
            <a:endParaRPr lang="ru-RU" dirty="0"/>
          </a:p>
          <a:p>
            <a:r>
              <a:rPr lang="ru-RU" dirty="0"/>
              <a:t>Настольный теннис</a:t>
            </a:r>
          </a:p>
          <a:p>
            <a:r>
              <a:rPr lang="ru-RU" dirty="0"/>
              <a:t>Плавание</a:t>
            </a:r>
          </a:p>
          <a:p>
            <a:r>
              <a:rPr lang="ru-RU" dirty="0" err="1"/>
              <a:t>мама+Я</a:t>
            </a:r>
            <a:endParaRPr lang="ru-RU" dirty="0"/>
          </a:p>
          <a:p>
            <a:r>
              <a:rPr lang="ru-RU" dirty="0"/>
              <a:t> </a:t>
            </a:r>
          </a:p>
        </p:txBody>
      </p:sp>
      <p:pic>
        <p:nvPicPr>
          <p:cNvPr id="8" name="Рисунок 7" descr="C:\Users\PC\Desktop\IMG_9239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5" y="0"/>
            <a:ext cx="2549553" cy="1761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PC\Desktop\SAM_0017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5" y="2204864"/>
            <a:ext cx="2549553" cy="1757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PC\Desktop\IMG_7887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992" y="5324788"/>
            <a:ext cx="2615808" cy="153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C:\Users\PC\Desktop\IMG_7823.JPG"/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55832" y="5344957"/>
            <a:ext cx="2540303" cy="1533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C:\Users\PC\Desktop\каток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4266638"/>
            <a:ext cx="2767738" cy="2156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659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43808" y="40011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491759"/>
              </p:ext>
            </p:extLst>
          </p:nvPr>
        </p:nvGraphicFramePr>
        <p:xfrm>
          <a:off x="1860609" y="1143964"/>
          <a:ext cx="6931660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Возрастные категории населения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2014 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 14 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2540 чел.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2987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15- 17 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2050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2067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17,8%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18-29 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2698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2819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30-59 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3600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31,8%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3842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60-79 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366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766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Более 80 лет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11276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12506 чел.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43808" y="504661"/>
            <a:ext cx="53285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Возрастной состав населения, занимающегося в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ФОКе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Арена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4763252"/>
            <a:ext cx="2873044" cy="1688457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  <p:pic>
        <p:nvPicPr>
          <p:cNvPr id="12" name="Рисунок 11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3890407"/>
            <a:ext cx="2894322" cy="174569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00914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200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384721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483768" y="141277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7797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6213" y="200055"/>
            <a:ext cx="5092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Количество учащихся МБОУ «Школа №1», посещающих Фок «Арена»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322437"/>
              </p:ext>
            </p:extLst>
          </p:nvPr>
        </p:nvGraphicFramePr>
        <p:xfrm>
          <a:off x="2240684" y="1183112"/>
          <a:ext cx="5986780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7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Учебные года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учащихся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% от общего количества учащихся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2013-2014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197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26 %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2014-2015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29 %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2015-2016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246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33%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031" y="-315266"/>
            <a:ext cx="12102056" cy="9498015"/>
          </a:xfrm>
          <a:prstGeom prst="rect">
            <a:avLst/>
          </a:prstGeom>
        </p:spPr>
      </p:pic>
      <p:pic>
        <p:nvPicPr>
          <p:cNvPr id="14" name="Рисунок 13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4149080"/>
            <a:ext cx="4184294" cy="2232248"/>
          </a:xfrm>
          <a:prstGeom prst="rect">
            <a:avLst/>
          </a:prstGeom>
          <a:noFill/>
          <a:ln cmpd="sng">
            <a:solidFill>
              <a:schemeClr val="tx2">
                <a:lumMod val="7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2755143" y="153888"/>
            <a:ext cx="7104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 </a:t>
            </a:r>
            <a:endParaRPr lang="ru-RU" sz="2400" dirty="0"/>
          </a:p>
          <a:p>
            <a:pPr algn="ctr"/>
            <a:r>
              <a:rPr lang="ru-RU" sz="2400" b="1" dirty="0"/>
              <a:t>Количество учащихся МБОУ «Школа №1», посещающих Фок «Арена</a:t>
            </a:r>
            <a:r>
              <a:rPr lang="ru-RU" b="1" dirty="0"/>
              <a:t>»</a:t>
            </a: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465236"/>
              </p:ext>
            </p:extLst>
          </p:nvPr>
        </p:nvGraphicFramePr>
        <p:xfrm>
          <a:off x="2191879" y="1782108"/>
          <a:ext cx="6492408" cy="1619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8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Учебные года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учащихся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% от общего количества учащихся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2013-2014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197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26 %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9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2014-2015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221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29 %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2015-2016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246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33%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640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7824" y="200055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280379"/>
              </p:ext>
            </p:extLst>
          </p:nvPr>
        </p:nvGraphicFramePr>
        <p:xfrm>
          <a:off x="2590275" y="659423"/>
          <a:ext cx="6009640" cy="1950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8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93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Образовательная организация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Процент занятости детей в </a:t>
                      </a:r>
                      <a:r>
                        <a:rPr lang="ru-RU" sz="1400" dirty="0" err="1">
                          <a:effectLst/>
                        </a:rPr>
                        <a:t>ФОКе</a:t>
                      </a:r>
                      <a:r>
                        <a:rPr lang="ru-RU" sz="1400" dirty="0">
                          <a:effectLst/>
                        </a:rPr>
                        <a:t> об общего числа детей в школе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МБОУ «Школа №1»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33 %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МБОУ «Школа №2»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47 %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МБОУ «Школа №3»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45%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МБОУ «Школа №4»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22 %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55776" y="-213211"/>
            <a:ext cx="6408712" cy="110799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Сравнительные показатели занятости детей в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ФОКе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2015-2016 учебном году по школам №1, №2, №3, №4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1309" y="2996952"/>
            <a:ext cx="5945147" cy="349864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04265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200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384721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200055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Сведения о количестве учащихся в школах №1, №2, №3,  №4, состоящих на различных формах учёта  </a:t>
            </a:r>
          </a:p>
          <a:p>
            <a:pPr algn="ctr"/>
            <a:r>
              <a:rPr lang="ru-RU" b="1" dirty="0"/>
              <a:t> в 2015-2016 учебном году.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24208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5122"/>
              </p:ext>
            </p:extLst>
          </p:nvPr>
        </p:nvGraphicFramePr>
        <p:xfrm>
          <a:off x="2333049" y="1390106"/>
          <a:ext cx="5986780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Образовательные организации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Учащиеся, стоящие на учёте в ПДН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Учащиеся, стоящие на учёте в КДН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7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МБОУ «Школа № 1»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МБОУ «Школа № 2»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МБОУ «Школа № 3»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МБОУ «Школа № 4»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7797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6536" y="3271367"/>
            <a:ext cx="4824536" cy="3024336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04265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200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384721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24208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7797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05608" y="414349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Анализ анкетирования учащихся МБОУ «Школа №1»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Нами  было проведено анкетирование в 6 и 9 классах школы №1, тема анкетирования «Здоровый образ жизни»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11400" y="1614678"/>
            <a:ext cx="67725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 </a:t>
            </a:r>
            <a:endParaRPr lang="ru-RU" dirty="0"/>
          </a:p>
          <a:p>
            <a:r>
              <a:rPr lang="ru-RU" b="1" dirty="0"/>
              <a:t>1. Что такое на твой взгляд, здоровый образ жизни?</a:t>
            </a:r>
          </a:p>
          <a:p>
            <a:pPr lvl="0"/>
            <a:r>
              <a:rPr lang="ru-RU" dirty="0"/>
              <a:t>это образ жизни, направленный на сохранение здоровья;</a:t>
            </a:r>
          </a:p>
          <a:p>
            <a:pPr lvl="0"/>
            <a:r>
              <a:rPr lang="ru-RU" dirty="0"/>
              <a:t>это соблюдение режима дня и правильного питания;</a:t>
            </a:r>
          </a:p>
          <a:p>
            <a:pPr lvl="0"/>
            <a:r>
              <a:rPr lang="ru-RU" dirty="0"/>
              <a:t>это занятия спортом и закаливание.</a:t>
            </a:r>
          </a:p>
          <a:p>
            <a:pPr lvl="0"/>
            <a:r>
              <a:rPr lang="ru-RU" dirty="0"/>
              <a:t>не знаю.</a:t>
            </a:r>
          </a:p>
          <a:p>
            <a:r>
              <a:rPr lang="ru-RU" b="1" dirty="0"/>
              <a:t>2. Является ли твой образ жизни здоровым?</a:t>
            </a:r>
          </a:p>
          <a:p>
            <a:r>
              <a:rPr lang="ru-RU" dirty="0"/>
              <a:t>            а)  да;</a:t>
            </a:r>
            <a:r>
              <a:rPr lang="ru-RU" i="1" dirty="0"/>
              <a:t>                              </a:t>
            </a:r>
            <a:r>
              <a:rPr lang="ru-RU" dirty="0"/>
              <a:t>б)  нет;</a:t>
            </a:r>
          </a:p>
          <a:p>
            <a:r>
              <a:rPr lang="ru-RU" dirty="0"/>
              <a:t>            в)  частично;                  г)</a:t>
            </a:r>
            <a:r>
              <a:rPr lang="ru-RU" i="1" dirty="0"/>
              <a:t> </a:t>
            </a:r>
            <a:r>
              <a:rPr lang="ru-RU" dirty="0"/>
              <a:t>не знаю.</a:t>
            </a:r>
          </a:p>
          <a:p>
            <a:r>
              <a:rPr lang="ru-RU" b="1" dirty="0"/>
              <a:t>3. Насколько успех в жизни человека зависит от его образа жизни</a:t>
            </a:r>
            <a:r>
              <a:rPr lang="ru-RU" dirty="0"/>
              <a:t>?</a:t>
            </a:r>
          </a:p>
          <a:p>
            <a:r>
              <a:rPr lang="ru-RU" dirty="0"/>
              <a:t>            а)  на 80-100%               б) на 50-70%</a:t>
            </a:r>
          </a:p>
          <a:p>
            <a:r>
              <a:rPr lang="ru-RU" dirty="0"/>
              <a:t>            в)  на 10-40%</a:t>
            </a:r>
            <a:r>
              <a:rPr lang="ru-RU" i="1" dirty="0"/>
              <a:t>                 </a:t>
            </a:r>
            <a:r>
              <a:rPr lang="ru-RU" dirty="0"/>
              <a:t>г)  не зависит.</a:t>
            </a:r>
          </a:p>
          <a:p>
            <a:r>
              <a:rPr lang="ru-RU" b="1" dirty="0"/>
              <a:t>4. Для чего бы ты стал вести здоровый образ жизни?</a:t>
            </a:r>
          </a:p>
          <a:p>
            <a:pPr lvl="0"/>
            <a:r>
              <a:rPr lang="ru-RU" dirty="0"/>
              <a:t>чтобы не беспокоили болезни;</a:t>
            </a:r>
            <a:r>
              <a:rPr lang="ru-RU" i="1" dirty="0"/>
              <a:t>   </a:t>
            </a:r>
            <a:r>
              <a:rPr lang="ru-RU" dirty="0"/>
              <a:t>б)  чтобы жить долго;</a:t>
            </a:r>
          </a:p>
          <a:p>
            <a:r>
              <a:rPr lang="ru-RU" dirty="0"/>
              <a:t>в)  чтобы выглядеть красиво;</a:t>
            </a:r>
            <a:r>
              <a:rPr lang="ru-RU" i="1" dirty="0"/>
              <a:t>   </a:t>
            </a:r>
            <a:r>
              <a:rPr lang="ru-RU" dirty="0"/>
              <a:t>        г)  чтобы всего добиться в жизни.</a:t>
            </a:r>
          </a:p>
        </p:txBody>
      </p:sp>
    </p:spTree>
    <p:extLst>
      <p:ext uri="{BB962C8B-B14F-4D97-AF65-F5344CB8AC3E}">
        <p14:creationId xmlns:p14="http://schemas.microsoft.com/office/powerpoint/2010/main" val="1264970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200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384721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24208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7797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0319" y="1131940"/>
            <a:ext cx="681044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5. Какие обстоятельства могли бы побудить тебя изменить образ жизни?</a:t>
            </a:r>
          </a:p>
          <a:p>
            <a:pPr lvl="0"/>
            <a:r>
              <a:rPr lang="ru-RU" dirty="0"/>
              <a:t>пример родителей;</a:t>
            </a:r>
          </a:p>
          <a:p>
            <a:pPr lvl="0"/>
            <a:r>
              <a:rPr lang="ru-RU" dirty="0"/>
              <a:t>пример уважаемых мной людей;</a:t>
            </a:r>
          </a:p>
          <a:p>
            <a:pPr lvl="0"/>
            <a:r>
              <a:rPr lang="ru-RU" dirty="0"/>
              <a:t>болезни;</a:t>
            </a:r>
          </a:p>
          <a:p>
            <a:pPr lvl="0"/>
            <a:r>
              <a:rPr lang="ru-RU" dirty="0"/>
              <a:t>наглядная информация в фактах и цифрах;</a:t>
            </a:r>
          </a:p>
          <a:p>
            <a:r>
              <a:rPr lang="ru-RU" b="1" dirty="0"/>
              <a:t>6. Употребляешь ли ты алкоголь, табак, наркотики?</a:t>
            </a:r>
          </a:p>
          <a:p>
            <a:r>
              <a:rPr lang="ru-RU" dirty="0"/>
              <a:t>      а)  да;</a:t>
            </a:r>
            <a:r>
              <a:rPr lang="ru-RU" i="1" dirty="0"/>
              <a:t>                           </a:t>
            </a:r>
            <a:r>
              <a:rPr lang="ru-RU" dirty="0"/>
              <a:t>  б)  нет;</a:t>
            </a:r>
          </a:p>
          <a:p>
            <a:r>
              <a:rPr lang="ru-RU" dirty="0"/>
              <a:t>      в)  пробовал;</a:t>
            </a:r>
            <a:r>
              <a:rPr lang="ru-RU" i="1" dirty="0"/>
              <a:t>                 </a:t>
            </a:r>
            <a:r>
              <a:rPr lang="ru-RU" dirty="0"/>
              <a:t>г)  уже отказался.</a:t>
            </a:r>
          </a:p>
          <a:p>
            <a:r>
              <a:rPr lang="ru-RU" b="1" dirty="0"/>
              <a:t>7. Посещаешь ли ты ФОК  «Арена»?</a:t>
            </a:r>
          </a:p>
          <a:p>
            <a:r>
              <a:rPr lang="ru-RU" dirty="0"/>
              <a:t>      а)  да;</a:t>
            </a:r>
            <a:r>
              <a:rPr lang="ru-RU" i="1" dirty="0"/>
              <a:t>                             </a:t>
            </a:r>
            <a:r>
              <a:rPr lang="ru-RU" dirty="0"/>
              <a:t>б)  нет;</a:t>
            </a:r>
          </a:p>
          <a:p>
            <a:r>
              <a:rPr lang="ru-RU" b="1" dirty="0"/>
              <a:t>8.  Какие традиции есть в вашей семье, связанные со здоровым образом жизни?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В 6 классах было анкетировано – 46 человек, в 9 классах- 42 человека.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699792" y="384721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Анализ анкетирования учащихся МБОУ «Школа №1»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8503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200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384721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09738" y="177281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7797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1792" y="719029"/>
            <a:ext cx="68126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Заключение</a:t>
            </a:r>
            <a:endParaRPr lang="ru-RU" sz="2000" dirty="0"/>
          </a:p>
          <a:p>
            <a:r>
              <a:rPr lang="ru-RU" dirty="0"/>
              <a:t> </a:t>
            </a:r>
          </a:p>
          <a:p>
            <a:pPr marL="342900" lvl="0" indent="-342900">
              <a:buAutoNum type="arabicPeriod"/>
            </a:pPr>
            <a:r>
              <a:rPr lang="ru-RU" dirty="0"/>
              <a:t>В ходе проведённой работы мы изучили дополнительную литературу  и узнали,  что термин «Здоровый образ жизни» трактуется по разному, главное, что ЗОЖ выражает </a:t>
            </a:r>
            <a:r>
              <a:rPr lang="ru-RU" b="1" dirty="0"/>
              <a:t>ориентированность личности на укрепление и развитие личного и общественного здоровья.</a:t>
            </a:r>
          </a:p>
          <a:p>
            <a:pPr lvl="0"/>
            <a:endParaRPr lang="ru-RU" b="1" dirty="0"/>
          </a:p>
          <a:p>
            <a:pPr marL="342900" lvl="0" indent="-342900">
              <a:buAutoNum type="arabicPeriod" startAt="2"/>
            </a:pPr>
            <a:r>
              <a:rPr lang="ru-RU" dirty="0"/>
              <a:t>Проанализировав литературу, мы сделали вывод, что здоровый образ жизни и физическая культура тесно взаимосвязаны, мнение, что </a:t>
            </a:r>
            <a:r>
              <a:rPr lang="ru-RU" b="1" dirty="0"/>
              <a:t>физическая культура общества </a:t>
            </a:r>
            <a:r>
              <a:rPr lang="ru-RU" dirty="0"/>
              <a:t>в целом и каждого человека в отдельности, представляет собою базовое условие формирования здорового образа жизни (ЗОЖ),  который, в свою очередь, — не только основа хорошего самочувствия и бодрого настроения, но и путь к оздоровлению нации, к решению многих социальных проблем современной России</a:t>
            </a:r>
          </a:p>
          <a:p>
            <a:pPr marL="342900" lvl="0" indent="-342900">
              <a:buAutoNum type="arabicPeriod" startAt="2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076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200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384721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Выводы: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24208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7797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906919"/>
            <a:ext cx="67830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               Открытие  </a:t>
            </a:r>
            <a:r>
              <a:rPr lang="ru-RU" dirty="0" err="1"/>
              <a:t>ФОКа</a:t>
            </a:r>
            <a:r>
              <a:rPr lang="ru-RU" dirty="0"/>
              <a:t> «Арена» - стало важнейшим  событием для нашего города, появилось множество возможностей выбрать вид спорта по душе и заниматься физкультурой для своего здоровья. Кроме того,  в </a:t>
            </a:r>
            <a:r>
              <a:rPr lang="ru-RU" dirty="0" err="1"/>
              <a:t>ФОКе</a:t>
            </a:r>
            <a:r>
              <a:rPr lang="ru-RU" dirty="0"/>
              <a:t> можно проводить свой культурный досуг в боулинге, сходить на каток с друзьями, провести день рождения в кафе </a:t>
            </a:r>
            <a:r>
              <a:rPr lang="ru-RU" dirty="0" err="1"/>
              <a:t>ФОКа</a:t>
            </a:r>
            <a:r>
              <a:rPr lang="ru-RU" dirty="0"/>
              <a:t> и многое другое.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               Специалист по спорту и молодёжной политике </a:t>
            </a:r>
          </a:p>
          <a:p>
            <a:r>
              <a:rPr lang="ru-RU" dirty="0" err="1"/>
              <a:t>Бечастнова</a:t>
            </a:r>
            <a:r>
              <a:rPr lang="ru-RU" dirty="0"/>
              <a:t> С.Б. объяснила нам , что в </a:t>
            </a:r>
            <a:r>
              <a:rPr lang="ru-RU" dirty="0" err="1"/>
              <a:t>ФОКе</a:t>
            </a:r>
            <a:r>
              <a:rPr lang="ru-RU" dirty="0"/>
              <a:t> регулярно проводятся мероприятия для подростков, состоящих на различных формах профилактического учёта, для детей- инвалидов, для пожилых людей нашего города, проводятся дружеские соревнования между организациями, семейные встречи, в этом году стартовал проект «Взвешенные люди», всего и не перечислишь, возможности </a:t>
            </a:r>
            <a:r>
              <a:rPr lang="ru-RU" dirty="0" err="1"/>
              <a:t>ФОКа</a:t>
            </a:r>
            <a:r>
              <a:rPr lang="ru-RU" dirty="0"/>
              <a:t> переоценить трудно. </a:t>
            </a:r>
          </a:p>
          <a:p>
            <a:endParaRPr lang="ru-RU" dirty="0"/>
          </a:p>
          <a:p>
            <a:pPr algn="ctr"/>
            <a:r>
              <a:rPr lang="ru-RU" dirty="0"/>
              <a:t>                Я очень рада, что в нашем городе  построили такой                                                          спортивный современный комплекс, о котором </a:t>
            </a:r>
          </a:p>
          <a:p>
            <a:pPr algn="ctr"/>
            <a:r>
              <a:rPr lang="ru-RU" dirty="0"/>
              <a:t> мои родители могли только мечтать.</a:t>
            </a:r>
          </a:p>
          <a:p>
            <a:pPr algn="ctr"/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88076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03848" y="200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14548" y="3077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24208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7797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6386" y="99960"/>
            <a:ext cx="65841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За последние 6лет  в Нижегородской области 23% населения (750 тысяч человек) регулярно занимаются физической культурой и спортом, что выше  среднероссийского показателя, который составил 19%. </a:t>
            </a:r>
          </a:p>
          <a:p>
            <a:pPr lvl="0"/>
            <a:r>
              <a:rPr lang="ru-RU" dirty="0"/>
              <a:t>          В </a:t>
            </a:r>
            <a:r>
              <a:rPr lang="ru-RU" dirty="0" err="1"/>
              <a:t>г.о</a:t>
            </a:r>
            <a:r>
              <a:rPr lang="ru-RU" dirty="0"/>
              <a:t>. Семёновский такой показатель составил – 31 %, что на 8 % больше, чем по области и на 12 % больше, чем среднероссийский показатель.</a:t>
            </a:r>
          </a:p>
          <a:p>
            <a:r>
              <a:rPr lang="ru-RU" dirty="0"/>
              <a:t> </a:t>
            </a:r>
          </a:p>
        </p:txBody>
      </p:sp>
      <p:pic>
        <p:nvPicPr>
          <p:cNvPr id="12" name="Рисунок 11" descr="C:\Users\PC\Desktop\IMG_0213.JPG"/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6634" y="4640854"/>
            <a:ext cx="2557174" cy="1934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C:\Users\PC\Desktop\IMG_9247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634" y="2320724"/>
            <a:ext cx="2448463" cy="2070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C:\Users\PC\Desktop\IMG_3392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2132856"/>
            <a:ext cx="3168352" cy="1988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C:\Users\PC\Desktop\IMG_3377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1" y="4391226"/>
            <a:ext cx="3168352" cy="218364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3388579" y="2579568"/>
            <a:ext cx="18364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Спорт</a:t>
            </a:r>
          </a:p>
          <a:p>
            <a:pPr algn="ctr"/>
            <a:r>
              <a:rPr lang="ru-RU" sz="2800" b="1" dirty="0"/>
              <a:t>для всех!</a:t>
            </a:r>
          </a:p>
        </p:txBody>
      </p:sp>
      <p:pic>
        <p:nvPicPr>
          <p:cNvPr id="16" name="Picture 2" descr="F:\ГИБДД\ФОК\_001260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5942" y="3682545"/>
            <a:ext cx="1918131" cy="268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37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6" y="-315266"/>
            <a:ext cx="33051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 flipH="1">
            <a:off x="4031377" y="248144"/>
            <a:ext cx="4320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 </a:t>
            </a:r>
            <a:endParaRPr lang="ru-RU" sz="2000" dirty="0"/>
          </a:p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Проблема исследования</a:t>
            </a:r>
            <a:r>
              <a:rPr lang="ru-RU" b="1" dirty="0"/>
              <a:t>: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1041177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Открытие в нашем городе </a:t>
            </a:r>
            <a:r>
              <a:rPr lang="ru-RU" sz="2000" dirty="0" err="1"/>
              <a:t>ФОКа</a:t>
            </a:r>
            <a:r>
              <a:rPr lang="ru-RU" sz="2000" dirty="0"/>
              <a:t> «Арена» </a:t>
            </a:r>
          </a:p>
          <a:p>
            <a:r>
              <a:rPr lang="ru-RU" sz="2000" b="1" dirty="0"/>
              <a:t> </a:t>
            </a:r>
            <a:r>
              <a:rPr lang="ru-RU" sz="2000" dirty="0"/>
              <a:t> стало настоящим событием для всего населения.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0163" y="24928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1991867"/>
            <a:ext cx="75963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Выявить, какие  возрастные группы населения города  занимаются в кружках и секциях комплекса, какие мероприятия проводятся на базе </a:t>
            </a:r>
            <a:r>
              <a:rPr lang="ru-RU" sz="2000" dirty="0" err="1"/>
              <a:t>ФОКа</a:t>
            </a:r>
            <a:r>
              <a:rPr lang="ru-RU" sz="2000" dirty="0"/>
              <a:t>, как это отражается на формировании здорового образа жизни населения в целом.</a:t>
            </a:r>
          </a:p>
          <a:p>
            <a:endParaRPr lang="ru-RU" sz="2800" dirty="0"/>
          </a:p>
          <a:p>
            <a:r>
              <a:rPr lang="ru-RU" sz="2800" b="1" dirty="0"/>
              <a:t>            Объект исследования:</a:t>
            </a:r>
            <a:endParaRPr lang="ru-RU" sz="2800" dirty="0"/>
          </a:p>
          <a:p>
            <a:r>
              <a:rPr lang="ru-RU" sz="2000" dirty="0"/>
              <a:t>                 Фок «Арена», его возможности и потенциал.</a:t>
            </a:r>
          </a:p>
          <a:p>
            <a:r>
              <a:rPr lang="ru-RU" sz="2000" dirty="0"/>
              <a:t>                 </a:t>
            </a:r>
            <a:r>
              <a:rPr lang="ru-RU" sz="2800" b="1" dirty="0"/>
              <a:t>Предмет</a:t>
            </a:r>
            <a:r>
              <a:rPr lang="ru-RU" sz="2800" dirty="0"/>
              <a:t> </a:t>
            </a:r>
            <a:r>
              <a:rPr lang="ru-RU" sz="2800" b="1" dirty="0"/>
              <a:t>исследования:</a:t>
            </a:r>
            <a:endParaRPr lang="ru-RU" sz="2800" dirty="0"/>
          </a:p>
          <a:p>
            <a:r>
              <a:rPr lang="ru-RU" sz="2000" dirty="0"/>
              <a:t>                 Занятость физической культурой и спортом жителей </a:t>
            </a:r>
          </a:p>
          <a:p>
            <a:r>
              <a:rPr lang="ru-RU" sz="2000" dirty="0"/>
              <a:t>                 города </a:t>
            </a:r>
            <a:r>
              <a:rPr lang="ru-RU" sz="2000" dirty="0" err="1"/>
              <a:t>Семёнова</a:t>
            </a:r>
            <a:r>
              <a:rPr lang="ru-RU" sz="2000" dirty="0"/>
              <a:t>.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 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5564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6" y="-315266"/>
            <a:ext cx="33051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Цель работы</a:t>
            </a:r>
            <a:r>
              <a:rPr lang="ru-RU" sz="2000" b="1" dirty="0"/>
              <a:t>:</a:t>
            </a:r>
            <a:endParaRPr lang="ru-RU" sz="2000" dirty="0"/>
          </a:p>
          <a:p>
            <a:r>
              <a:rPr lang="ru-RU" sz="2000" dirty="0"/>
              <a:t>Проанализировать, как повлияло строительство и работа </a:t>
            </a:r>
            <a:r>
              <a:rPr lang="ru-RU" sz="2000" dirty="0" err="1"/>
              <a:t>ФОКа</a:t>
            </a:r>
            <a:r>
              <a:rPr lang="ru-RU" sz="2000" dirty="0"/>
              <a:t> «Арена» на формирование здорового образа жизни населения в целом.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02851" y="1720972"/>
            <a:ext cx="67281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Задачи работы:</a:t>
            </a:r>
            <a:endParaRPr lang="ru-RU" sz="2400" dirty="0"/>
          </a:p>
          <a:p>
            <a:r>
              <a:rPr lang="ru-RU" sz="2000" dirty="0"/>
              <a:t> </a:t>
            </a:r>
          </a:p>
          <a:p>
            <a:r>
              <a:rPr lang="ru-RU" sz="2000" b="1" dirty="0"/>
              <a:t>1</a:t>
            </a:r>
            <a:r>
              <a:rPr lang="ru-RU" sz="2000" dirty="0"/>
              <a:t>.Ознакомиться с понятием «Здоровый образ жизни», его составляющими.</a:t>
            </a:r>
          </a:p>
          <a:p>
            <a:endParaRPr lang="ru-RU" sz="2000" dirty="0"/>
          </a:p>
          <a:p>
            <a:r>
              <a:rPr lang="ru-RU" sz="2000" dirty="0"/>
              <a:t>2.Выявить взаимосвязь здорового образа жизни и физической культуры.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3. Исследовать возможности Фока «Арена»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4.Выяснить, какие группы населения занимаются на базе </a:t>
            </a:r>
            <a:r>
              <a:rPr lang="ru-RU" sz="2000" dirty="0" err="1"/>
              <a:t>ФОКа</a:t>
            </a:r>
            <a:r>
              <a:rPr lang="ru-RU" sz="2000" dirty="0"/>
              <a:t>.</a:t>
            </a:r>
          </a:p>
          <a:p>
            <a:r>
              <a:rPr lang="ru-RU" sz="2000" dirty="0"/>
              <a:t> </a:t>
            </a:r>
          </a:p>
          <a:p>
            <a:r>
              <a:rPr lang="ru-RU" sz="2000" dirty="0"/>
              <a:t>5. Сделать вывод, как появление Фока  в нашем городе     повлияло на образ жизни  его населения.</a:t>
            </a:r>
          </a:p>
          <a:p>
            <a:r>
              <a:rPr lang="ru-RU" sz="2000" dirty="0"/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6617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39752" y="-3650"/>
            <a:ext cx="680018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Гипотеза:</a:t>
            </a:r>
            <a:endParaRPr lang="ru-RU" sz="2400" dirty="0"/>
          </a:p>
          <a:p>
            <a:r>
              <a:rPr lang="ru-RU" sz="2000" dirty="0"/>
              <a:t>              </a:t>
            </a:r>
            <a:r>
              <a:rPr lang="ru-RU" dirty="0"/>
              <a:t>Если проанализировать посещаемость </a:t>
            </a:r>
            <a:r>
              <a:rPr lang="ru-RU" dirty="0" err="1"/>
              <a:t>ФОКа</a:t>
            </a:r>
            <a:r>
              <a:rPr lang="ru-RU" dirty="0"/>
              <a:t> и                          включенность населения в занятие физической культурой , то можно проследить улучшение отношения людей к своему здоровью, четкие шаги в  формировании здорового образа жизни  населения в целом, снижение количества  учащихся, состоящих на различных формах профилактического учёта при увеличении количества учащихся, занимающихся в </a:t>
            </a:r>
            <a:r>
              <a:rPr lang="ru-RU" dirty="0" err="1"/>
              <a:t>ФОКе</a:t>
            </a:r>
            <a:r>
              <a:rPr lang="ru-RU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4408" y="2481244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Методы исследования:</a:t>
            </a:r>
            <a:endParaRPr lang="ru-RU" dirty="0"/>
          </a:p>
          <a:p>
            <a:pPr lvl="0"/>
            <a:r>
              <a:rPr lang="ru-RU" dirty="0"/>
              <a:t>Изучение и анализ научной и справочной литературы, интернет источников.</a:t>
            </a:r>
          </a:p>
          <a:p>
            <a:pPr lvl="0"/>
            <a:r>
              <a:rPr lang="ru-RU" dirty="0"/>
              <a:t>Знакомство с возможностями спортивных  площадок Фока, с его специалистами.</a:t>
            </a:r>
          </a:p>
          <a:p>
            <a:pPr lvl="0"/>
            <a:r>
              <a:rPr lang="ru-RU" dirty="0"/>
              <a:t>Сбор информации о посещаемости </a:t>
            </a:r>
            <a:r>
              <a:rPr lang="ru-RU" dirty="0" err="1"/>
              <a:t>ФОКа</a:t>
            </a:r>
            <a:r>
              <a:rPr lang="ru-RU" dirty="0"/>
              <a:t>  разными слоями населения.</a:t>
            </a:r>
          </a:p>
          <a:p>
            <a:pPr lvl="0"/>
            <a:r>
              <a:rPr lang="ru-RU" dirty="0"/>
              <a:t>Сбор и анализ информации об учащихся, состоящих на различных формах учёта в школах города.</a:t>
            </a:r>
          </a:p>
          <a:p>
            <a:pPr lvl="0"/>
            <a:r>
              <a:rPr lang="ru-RU" dirty="0"/>
              <a:t>Анкетирование учащихся 6-х и 9-х классов  МБОУ «Школа №1»</a:t>
            </a:r>
          </a:p>
          <a:p>
            <a:pPr lvl="0"/>
            <a:r>
              <a:rPr lang="ru-RU" dirty="0"/>
              <a:t>Интервью с различными специалистами.</a:t>
            </a:r>
          </a:p>
          <a:p>
            <a:pPr lvl="0"/>
            <a:r>
              <a:rPr lang="ru-RU" dirty="0"/>
              <a:t>Статистические исследования.</a:t>
            </a:r>
          </a:p>
          <a:p>
            <a:pPr lvl="0"/>
            <a:r>
              <a:rPr lang="ru-RU" dirty="0"/>
              <a:t>Сравнение и анализ результатов.</a:t>
            </a:r>
          </a:p>
          <a:p>
            <a:pPr lvl="0"/>
            <a:r>
              <a:rPr lang="ru-RU" dirty="0"/>
              <a:t>Классификация материала и обобщение полученных результатов.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33777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21596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103548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3807" y="0"/>
            <a:ext cx="612719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Понятие </a:t>
            </a:r>
            <a:r>
              <a:rPr lang="ru-RU" sz="2000" b="1" dirty="0"/>
              <a:t>«здоровый образ жизни</a:t>
            </a:r>
            <a:r>
              <a:rPr lang="ru-RU" dirty="0"/>
              <a:t>» однозначно пока ещё не определено. Представители философско-социологического направления рассматривают здоровый образ жизни как глобальную социальную проблему.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680" y="1556792"/>
            <a:ext cx="7524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       Здоровый образ жизни, по формулировке авторов программного  документа «К здоровой России. Политика укрепления здоровья и профилактики заболеваний» (</a:t>
            </a:r>
            <a:r>
              <a:rPr lang="ru-RU" dirty="0" err="1"/>
              <a:t>Р.Г.Оганов</a:t>
            </a:r>
            <a:r>
              <a:rPr lang="ru-RU" dirty="0"/>
              <a:t>, </a:t>
            </a:r>
            <a:r>
              <a:rPr lang="ru-RU" dirty="0" err="1"/>
              <a:t>Р.А.Халатов</a:t>
            </a:r>
            <a:r>
              <a:rPr lang="ru-RU" dirty="0"/>
              <a:t>, Г'.</a:t>
            </a:r>
            <a:r>
              <a:rPr lang="ru-RU" dirty="0" err="1"/>
              <a:t>С.Жуковский</a:t>
            </a:r>
            <a:r>
              <a:rPr lang="ru-RU" dirty="0"/>
              <a:t> и др., 1994)</a:t>
            </a:r>
            <a:r>
              <a:rPr lang="ru-RU" b="1" dirty="0"/>
              <a:t> – это  «поведение, базирующееся на научно обоснованных санитарно-гигиенических нормативах, направленных на сохранение и укрепление здоровья».</a:t>
            </a:r>
            <a:r>
              <a:rPr lang="ru-RU" dirty="0"/>
              <a:t> </a:t>
            </a:r>
          </a:p>
          <a:p>
            <a:pPr algn="just"/>
            <a:r>
              <a:rPr lang="ru-RU" b="1" dirty="0"/>
              <a:t>Укрепление же здоровья </a:t>
            </a:r>
            <a:r>
              <a:rPr lang="ru-RU" dirty="0"/>
              <a:t>— «мероприятия по сохранению и увеличению уровня здоровья населения для обеспечения его полного физического, духовного и социального благополучия».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43807" y="5527110"/>
            <a:ext cx="6127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286456" y="4365104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Формирование здорового образа жизни — сложный системный процесс, охватывающий множество компонентов образа жизни современного общества и включающий основные сферы и направления жизнедеятельности людей.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850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0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/>
          </a:p>
          <a:p>
            <a:pPr algn="just"/>
            <a:r>
              <a:rPr lang="ru-RU" sz="2000" b="1" dirty="0"/>
              <a:t>Факторы, влияющие на здоровье человека (по утверждению специалистов Всемирной организации здравоохранения)</a:t>
            </a:r>
            <a:endParaRPr lang="ru-RU" sz="2000" dirty="0"/>
          </a:p>
          <a:p>
            <a:r>
              <a:rPr lang="ru-RU" sz="2000" b="1" dirty="0"/>
              <a:t> </a:t>
            </a:r>
            <a:endParaRPr lang="ru-RU" sz="2000" dirty="0"/>
          </a:p>
          <a:p>
            <a:endParaRPr lang="ru-RU" sz="2000" dirty="0"/>
          </a:p>
        </p:txBody>
      </p:sp>
      <p:pic>
        <p:nvPicPr>
          <p:cNvPr id="7" name="Рисунок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6169" y="1572718"/>
            <a:ext cx="4860540" cy="2520280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627784" y="4653136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1- Образ жизни человека  (50%)</a:t>
            </a:r>
          </a:p>
          <a:p>
            <a:pPr lvl="0"/>
            <a:r>
              <a:rPr lang="ru-RU" dirty="0"/>
              <a:t>2- Наследственность (20%)</a:t>
            </a:r>
          </a:p>
          <a:p>
            <a:pPr lvl="0"/>
            <a:r>
              <a:rPr lang="ru-RU" dirty="0"/>
              <a:t>3- Состояние окружающей среды (эколо­гии) (20%)</a:t>
            </a:r>
          </a:p>
          <a:p>
            <a:pPr lvl="0"/>
            <a:r>
              <a:rPr lang="ru-RU" dirty="0"/>
              <a:t>4- Уровень   системы здравоо­хранения(10%)</a:t>
            </a:r>
          </a:p>
        </p:txBody>
      </p:sp>
    </p:spTree>
    <p:extLst>
      <p:ext uri="{BB962C8B-B14F-4D97-AF65-F5344CB8AC3E}">
        <p14:creationId xmlns:p14="http://schemas.microsoft.com/office/powerpoint/2010/main" val="285586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5266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54042" y="2347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 появлением в нашем городе современного спортивного комплекса дало возможность населению заниматься физической культурой и спортом.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2063" y="1613394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Занятия физической культурой  обеспечивают формирование, развитие и закрепление жизненно важных умений, навыков, привычек личной гигиены, социальной </a:t>
            </a:r>
            <a:r>
              <a:rPr lang="ru-RU" sz="2000" dirty="0" err="1"/>
              <a:t>коммуникативности</a:t>
            </a:r>
            <a:r>
              <a:rPr lang="ru-RU" sz="2000" dirty="0"/>
              <a:t>, организованности и содействуют соблюдению социальных норм поведения в обществе и дисциплины, активному противоборству с нежелательными привычками и видами поведения. </a:t>
            </a:r>
          </a:p>
          <a:p>
            <a:pPr algn="ctr"/>
            <a:r>
              <a:rPr lang="ru-RU" sz="2000" b="1" dirty="0"/>
              <a:t>                  Понятия Здоровый образ жизни и физическая культура тесно взаимосвязаны: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39752" y="4437112"/>
            <a:ext cx="65527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Здоровый образ жизни,  как обновленное научное и бытовое понятие охватывает собой объективную потребность современного общества в здоровье, физическом совершенстве человека, в физической культуре личности.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55866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-285690"/>
            <a:ext cx="9139938" cy="717326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5696" y="1386243"/>
            <a:ext cx="68407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В  рамках областной программы строительства </a:t>
            </a:r>
            <a:r>
              <a:rPr lang="ru-RU" sz="2000" dirty="0" err="1"/>
              <a:t>ФОКов</a:t>
            </a:r>
            <a:r>
              <a:rPr lang="ru-RU" sz="2000" dirty="0"/>
              <a:t>, инициированной губернатором Валерием Шанцевым в 2007 году, в Нижегородском  регионе было открыто 24 физкультурно-оздоровительных комплекса: в Сергаче, Семенове, </a:t>
            </a:r>
            <a:r>
              <a:rPr lang="ru-RU" sz="2000" dirty="0" err="1"/>
              <a:t>Лыскове</a:t>
            </a:r>
            <a:r>
              <a:rPr lang="ru-RU" sz="2000" dirty="0"/>
              <a:t>, Первомайске, Перевозе, Кулебаках, Урене, Шахунье, Богородске, Балахне, на Бору, в Дзержинске, </a:t>
            </a:r>
            <a:r>
              <a:rPr lang="ru-RU" sz="2000" dirty="0" err="1"/>
              <a:t>Шатках</a:t>
            </a:r>
            <a:r>
              <a:rPr lang="ru-RU" sz="2000" dirty="0"/>
              <a:t>, Воротынце, Арзамасе, Володарске, Сокольском, Павлове, </a:t>
            </a:r>
            <a:r>
              <a:rPr lang="ru-RU" sz="2000" dirty="0" err="1"/>
              <a:t>Лукоянове</a:t>
            </a:r>
            <a:r>
              <a:rPr lang="ru-RU" sz="2000" dirty="0"/>
              <a:t>, Красных Баках, </a:t>
            </a:r>
            <a:r>
              <a:rPr lang="ru-RU" sz="2000" dirty="0" err="1"/>
              <a:t>Шаранге</a:t>
            </a:r>
            <a:r>
              <a:rPr lang="ru-RU" sz="2000" dirty="0"/>
              <a:t>, Ленинском, Автозаводском и </a:t>
            </a:r>
            <a:r>
              <a:rPr lang="ru-RU" sz="2000" dirty="0" err="1"/>
              <a:t>Канавинском</a:t>
            </a:r>
            <a:r>
              <a:rPr lang="ru-RU" sz="2000" dirty="0"/>
              <a:t> районах Нижнего Новгорода.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5816" y="400110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Открытие  </a:t>
            </a:r>
            <a:r>
              <a:rPr lang="ru-RU" sz="2000" b="1" dirty="0" err="1"/>
              <a:t>ФОКа</a:t>
            </a:r>
            <a:r>
              <a:rPr lang="ru-RU" sz="2000" b="1" dirty="0"/>
              <a:t> «Арена» 8 июня 2008 года - важнейшее событие для города </a:t>
            </a:r>
            <a:r>
              <a:rPr lang="ru-RU" sz="2000" b="1" dirty="0" err="1"/>
              <a:t>Семёнова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10115" y="4556342"/>
            <a:ext cx="58326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На церемонии открытия присутствовали высокопоставленные гости:</a:t>
            </a:r>
          </a:p>
          <a:p>
            <a:pPr algn="just"/>
            <a:r>
              <a:rPr lang="ru-RU" sz="2000" dirty="0"/>
              <a:t>Губернатор Нижегородской области - Валерий Шанцев,  знаменитая фигуристка Ирина Роднина, знаменитый хоккеист Александр Якушев.</a:t>
            </a:r>
          </a:p>
        </p:txBody>
      </p:sp>
    </p:spTree>
    <p:extLst>
      <p:ext uri="{BB962C8B-B14F-4D97-AF65-F5344CB8AC3E}">
        <p14:creationId xmlns:p14="http://schemas.microsoft.com/office/powerpoint/2010/main" val="348035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83671" y="-926705"/>
            <a:ext cx="9923609" cy="778831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34074" y="559189"/>
            <a:ext cx="184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2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77" y="-315266"/>
            <a:ext cx="2142175" cy="145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0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5776" y="200055"/>
            <a:ext cx="58326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Сооружения </a:t>
            </a:r>
            <a:r>
              <a:rPr lang="ru-RU" sz="2000" b="1" dirty="0" err="1"/>
              <a:t>ФОКа</a:t>
            </a:r>
            <a:r>
              <a:rPr lang="ru-RU" sz="2000" b="1" dirty="0"/>
              <a:t> «Арена»:</a:t>
            </a:r>
            <a:endParaRPr lang="ru-RU" sz="2000" dirty="0"/>
          </a:p>
          <a:p>
            <a:pPr lvl="0"/>
            <a:r>
              <a:rPr lang="ru-RU" dirty="0"/>
              <a:t>Стадион с трибунами на 1500 мест</a:t>
            </a:r>
          </a:p>
          <a:p>
            <a:pPr lvl="0"/>
            <a:r>
              <a:rPr lang="ru-RU" dirty="0"/>
              <a:t>Футбольное поле</a:t>
            </a:r>
          </a:p>
          <a:p>
            <a:pPr lvl="0"/>
            <a:r>
              <a:rPr lang="ru-RU" dirty="0"/>
              <a:t>Спортивные залы (4)</a:t>
            </a:r>
          </a:p>
          <a:p>
            <a:pPr lvl="0"/>
            <a:r>
              <a:rPr lang="ru-RU" dirty="0"/>
              <a:t>Крытый спортивный объект с искусственным льдом (каток)</a:t>
            </a:r>
          </a:p>
          <a:p>
            <a:pPr lvl="0"/>
            <a:r>
              <a:rPr lang="ru-RU" dirty="0"/>
              <a:t>Бассейн (25м)</a:t>
            </a:r>
          </a:p>
          <a:p>
            <a:pPr lvl="0"/>
            <a:r>
              <a:rPr lang="ru-RU" dirty="0"/>
              <a:t>Боулинг</a:t>
            </a:r>
          </a:p>
          <a:p>
            <a:pPr lvl="0"/>
            <a:r>
              <a:rPr lang="ru-RU" dirty="0"/>
              <a:t>Теннисный зал</a:t>
            </a:r>
          </a:p>
          <a:p>
            <a:pPr lvl="0"/>
            <a:r>
              <a:rPr lang="ru-RU" dirty="0"/>
              <a:t>Зал для пауэрлифтинга</a:t>
            </a:r>
          </a:p>
          <a:p>
            <a:pPr lvl="0"/>
            <a:r>
              <a:rPr lang="ru-RU" dirty="0"/>
              <a:t>Кинозал, кафе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69969" y="3717032"/>
            <a:ext cx="4207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</a:p>
        </p:txBody>
      </p:sp>
      <p:pic>
        <p:nvPicPr>
          <p:cNvPr id="9" name="Рисунок 8" descr="C:\Users\PC\Desktop\zal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4712" y="2361734"/>
            <a:ext cx="2654971" cy="2016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PC\Desktop\IMG_0592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02626" y="4691270"/>
            <a:ext cx="2644531" cy="1748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C:\Users\PC\Desktop\IMG_9234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6107" y="3814118"/>
            <a:ext cx="2929288" cy="1885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1378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1807</Words>
  <Application>Microsoft Office PowerPoint</Application>
  <PresentationFormat>Экран (4:3)</PresentationFormat>
  <Paragraphs>274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tvk-2004@dnevnik.ru</cp:lastModifiedBy>
  <cp:revision>39</cp:revision>
  <dcterms:created xsi:type="dcterms:W3CDTF">2016-02-08T12:15:22Z</dcterms:created>
  <dcterms:modified xsi:type="dcterms:W3CDTF">2022-02-15T19:27:52Z</dcterms:modified>
</cp:coreProperties>
</file>