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8" r:id="rId3"/>
    <p:sldId id="309" r:id="rId4"/>
    <p:sldId id="338" r:id="rId5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99"/>
    <a:srgbClr val="0000CC"/>
    <a:srgbClr val="008600"/>
    <a:srgbClr val="006600"/>
    <a:srgbClr val="005000"/>
    <a:srgbClr val="800080"/>
    <a:srgbClr val="CCFFCC"/>
    <a:srgbClr val="CCFF99"/>
    <a:srgbClr val="CCFFFF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743" autoAdjust="0"/>
  </p:normalViewPr>
  <p:slideViewPr>
    <p:cSldViewPr>
      <p:cViewPr>
        <p:scale>
          <a:sx n="91" d="100"/>
          <a:sy n="91" d="100"/>
        </p:scale>
        <p:origin x="-486" y="139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1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E62A0-66C6-4313-9168-72AAD10C856C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5E72E-1B87-429B-A495-1DD7BDFD0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480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1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 w="1905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827584"/>
            <a:ext cx="5829300" cy="480053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28604" y="285720"/>
            <a:ext cx="6072230" cy="85725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55000" lnSpcReduction="20000"/>
          </a:bodyPr>
          <a:lstStyle/>
          <a:p>
            <a:r>
              <a:rPr lang="ru-RU" sz="2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 учреждение </a:t>
            </a:r>
          </a:p>
          <a:p>
            <a:r>
              <a:rPr lang="ru-RU" sz="2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средняя общеобразовательная школа №1</a:t>
            </a: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b="1" i="1" u="sng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«Родники Нижегородской области</a:t>
            </a: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Номинация :</a:t>
            </a:r>
          </a:p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« Лучшее обустройство родника и прилегающей территории»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3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Адрес: 606650</a:t>
            </a:r>
          </a:p>
          <a:p>
            <a:pPr algn="l"/>
            <a:r>
              <a:rPr lang="ru-RU" sz="23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Россия, Нижегородская обл.</a:t>
            </a:r>
          </a:p>
          <a:p>
            <a:pPr algn="l"/>
            <a:r>
              <a:rPr lang="ru-RU" sz="23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г. Семёнов,</a:t>
            </a:r>
          </a:p>
          <a:p>
            <a:pPr algn="l"/>
            <a:r>
              <a:rPr lang="ru-RU" sz="23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ул. Р.Советов, д.1 а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/>
            <a:r>
              <a:rPr lang="ru-RU" sz="2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Исполнитель: Горячева Л.П.</a:t>
            </a:r>
          </a:p>
          <a:p>
            <a:pPr algn="r"/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г.Семёнов , 2013 год</a:t>
            </a:r>
          </a:p>
          <a:p>
            <a:pPr algn="r"/>
            <a:r>
              <a:rPr lang="ru-RU" sz="2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</a:p>
          <a:p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71166" y="6418659"/>
            <a:ext cx="403409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16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Содержимое 3" descr="65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6857999" cy="9144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646" y="539553"/>
            <a:ext cx="6172200" cy="531985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Родник  «Золотой»</a:t>
            </a:r>
            <a:endParaRPr lang="ru-RU" sz="2200" b="1" u="sng" dirty="0">
              <a:ln w="12700">
                <a:solidFill>
                  <a:srgbClr val="3A1BF1"/>
                </a:solidFill>
                <a:prstDash val="solid"/>
              </a:ln>
              <a:solidFill>
                <a:srgbClr val="CC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4664" y="1883702"/>
            <a:ext cx="57032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tabLst>
                <a:tab pos="1163638" algn="l"/>
              </a:tabLst>
            </a:pPr>
            <a:r>
              <a:rPr lang="ru-RU" sz="1600" b="1" dirty="0" smtClean="0">
                <a:solidFill>
                  <a:srgbClr val="3A1BF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000" b="1" dirty="0" smtClean="0"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45024" y="5340086"/>
            <a:ext cx="28083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A1BF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b="1" dirty="0"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8" y="357158"/>
            <a:ext cx="56793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ru-RU" sz="20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91" y="1285852"/>
            <a:ext cx="635798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Как источник питьевой воды известен с 1957 года.  Местные жители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Н.И.Горишин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 С.И.Гришина впервые занялись его благоустройством. Это было примитивное сооружение – деревянная бочка. Благодаря районному конкурсу «Живи родник», действующего с 1990 года, был оборудован – появился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кампаж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укрытие в виде домика. Обновлён в 2009 году.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Родник «Золотой» питает речку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Ломовку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Пользуется питьевой водой население близлежащих домой, но и  жителям других микрорайонов города родниковая вода пришла по вкусу. 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Родник незамерзающий. В крещенские дни освещается, поэтому скапливаются очереди за святой водой. Есть поверье: «Родниковая вода придаёт силы, укрепляет дух, залечивает раны.»  Её называют 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 живой», «волшебной», «святой». В неё наша сила, здоровье, </a:t>
            </a:r>
            <a:r>
              <a:rPr 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бодрство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духа и жизнелюбия. 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Именно поэтому охрана родников, поддержание территории родника в чистоте – одна из главных задач ребят из детского объединения «Эспада»  средней школы №1. Ежегодно мы проводим большую работу: очищаем территорию родника «Золотой», приводим в порядок деревянное строение, проводим экологические занятия, беседы с местными жителями.</a:t>
            </a:r>
            <a:endParaRPr lang="ru-RU" b="1" dirty="0">
              <a:solidFill>
                <a:srgbClr val="008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Содержимое 3" descr="65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6857999" cy="9144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646" y="857225"/>
            <a:ext cx="6172200" cy="214313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Система   экологической работы</a:t>
            </a:r>
            <a:r>
              <a:rPr lang="ru-RU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ln w="12700">
                <a:solidFill>
                  <a:srgbClr val="3A1BF1"/>
                </a:solidFill>
                <a:prstDash val="solid"/>
              </a:ln>
              <a:solidFill>
                <a:srgbClr val="0000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4664" y="1883702"/>
            <a:ext cx="57032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tabLst>
                <a:tab pos="1163638" algn="l"/>
              </a:tabLst>
            </a:pPr>
            <a:r>
              <a:rPr lang="ru-RU" sz="1600" b="1" dirty="0" smtClean="0">
                <a:solidFill>
                  <a:srgbClr val="3A1BF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000" b="1" dirty="0" smtClean="0"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45024" y="5340086"/>
            <a:ext cx="28083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A1BF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b="1" dirty="0">
              <a:solidFill>
                <a:srgbClr val="3A1B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0712" y="761973"/>
            <a:ext cx="61079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67" y="1071538"/>
            <a:ext cx="6286544" cy="8154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Ежегодно одним из приоритетных направлений воспитательной работы нашей школы является экологическое воспитание подрастающего поколения. 2013 год - </a:t>
            </a:r>
            <a:r>
              <a:rPr lang="ru-RU" sz="15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охраны окружающей среды, поэтому данное направление стало приоритетным  в работе школы.  Особое внимание данному направлению уделяется в апреле – мае и во время летних каникул, ежегодно школа принимает участие в конкурсе «Дни защиты от экологической опасности» и экологической акции «Родник»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нашей школе уже на протяжении многих лет  активно функционирует кружок «Юный эколог», члены которого с большим удовольствием организуют экологические акции внутри школы, ведут просветительскую работу, осуществляют тесный контакт с экологическими организациями города и области.  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Но, без привлечения общественности к проблеме защиты окружающей среды, экологическая обстановка остается напряженной, а экологические акции носят локальный характер.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Поэтому  целью нашей работы в этом году стояло привлечение широких масс обучающихся и их родителей, а также местного населения к решению экологических проблем. К  решению столь непростой задачи мы решили подключить волонтёров. На базе школы 2 года работает волонтёрский отряд «Возрождение», в этом году приоритетным направлением их работы стало экологическое направление. Молодость, задор и энергия сделали 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 начальной школы все помнят фразу </a:t>
            </a:r>
            <a:r>
              <a:rPr lang="ru-RU" sz="15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Атуана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–де –</a:t>
            </a:r>
            <a:r>
              <a:rPr lang="ru-RU" sz="15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Сент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5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Экзюпери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«Приведи в порядок свою планету» , и с удовольствием это делают. Под этим нехитрым девизом в школе прошли </a:t>
            </a:r>
            <a:r>
              <a:rPr lang="ru-RU" sz="15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экологические акции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«Чистый школьный двор», «Школьный цветник», «Уютный уголок», «Мой чистый класс», «Цветы любимой школе», «Чистый родник», «Чистая река»</a:t>
            </a: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Данные мероприятия охватывают всех обучающихся нашей школы и являются ключевыми  в воспитательной системе, каждому ребенку находится дело по душе и по силам. К данным акциям нередко присоединяются и родители, особенно активны родители первоклашек и выпускников, оставив о себе в родной школе добрую память.</a:t>
            </a:r>
            <a:br>
              <a:rPr lang="ru-RU" sz="15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5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5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6857999" cy="9144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476221"/>
            <a:ext cx="6172200" cy="89535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0000CC"/>
                </a:solidFill>
              </a:rPr>
              <a:t>Повышение экологической культуры подростков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0000CC"/>
                </a:solidFill>
              </a:rPr>
              <a:t>Ощутить практическую  направленность   экологической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0000CC"/>
                </a:solidFill>
              </a:rPr>
              <a:t>Повышение гражданской активности, ощутить свою значимость для общества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solidFill>
                  <a:srgbClr val="0000CC"/>
                </a:solidFill>
              </a:rPr>
              <a:t>Сделать свою «малую Родину» чище и прекраснее</a:t>
            </a:r>
          </a:p>
          <a:p>
            <a:pPr>
              <a:buFont typeface="Wingdings" pitchFamily="2" charset="2"/>
              <a:buChar char="v"/>
            </a:pPr>
            <a:endParaRPr lang="ru-RU" i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Планируемые результаты:</a:t>
            </a:r>
            <a:b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ln w="12700">
                  <a:solidFill>
                    <a:srgbClr val="3A1BF1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ln w="12700">
                <a:solidFill>
                  <a:srgbClr val="3A1BF1"/>
                </a:solidFill>
                <a:prstDash val="solid"/>
              </a:ln>
              <a:solidFill>
                <a:srgbClr val="CC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2513</TotalTime>
  <Words>299</Words>
  <Application>Microsoft Office PowerPoint</Application>
  <PresentationFormat>Экран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</vt:lpstr>
      <vt:lpstr>   Родник  «Золотой»</vt:lpstr>
      <vt:lpstr>Система   экологической работы  </vt:lpstr>
      <vt:lpstr> Планируемые результаты: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217</cp:revision>
  <dcterms:modified xsi:type="dcterms:W3CDTF">2015-06-25T08:25:01Z</dcterms:modified>
</cp:coreProperties>
</file>