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72" r:id="rId4"/>
    <p:sldId id="298" r:id="rId5"/>
    <p:sldId id="299" r:id="rId6"/>
    <p:sldId id="260" r:id="rId7"/>
    <p:sldId id="276" r:id="rId8"/>
    <p:sldId id="259" r:id="rId9"/>
    <p:sldId id="286" r:id="rId10"/>
    <p:sldId id="285" r:id="rId11"/>
    <p:sldId id="277" r:id="rId12"/>
    <p:sldId id="288" r:id="rId13"/>
    <p:sldId id="293" r:id="rId14"/>
    <p:sldId id="294" r:id="rId15"/>
    <p:sldId id="295" r:id="rId16"/>
    <p:sldId id="296" r:id="rId17"/>
    <p:sldId id="297" r:id="rId18"/>
    <p:sldId id="300" r:id="rId19"/>
    <p:sldId id="29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95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FFD0A8-B1D6-485F-94A8-9F776DFF4067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EB2A4-A0DD-4FF0-B328-4D1AD5F791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324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EB2A4-A0DD-4FF0-B328-4D1AD5F791D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6C608-30BC-4B12-9279-31F718EFE9BE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35EAA-8532-4834-A341-E8100ECE84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6C608-30BC-4B12-9279-31F718EFE9BE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35EAA-8532-4834-A341-E8100ECE84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6C608-30BC-4B12-9279-31F718EFE9BE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35EAA-8532-4834-A341-E8100ECE84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6C608-30BC-4B12-9279-31F718EFE9BE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35EAA-8532-4834-A341-E8100ECE84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6C608-30BC-4B12-9279-31F718EFE9BE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35EAA-8532-4834-A341-E8100ECE84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6C608-30BC-4B12-9279-31F718EFE9BE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35EAA-8532-4834-A341-E8100ECE84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6C608-30BC-4B12-9279-31F718EFE9BE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35EAA-8532-4834-A341-E8100ECE84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6C608-30BC-4B12-9279-31F718EFE9BE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35EAA-8532-4834-A341-E8100ECE84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6C608-30BC-4B12-9279-31F718EFE9BE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35EAA-8532-4834-A341-E8100ECE84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6C608-30BC-4B12-9279-31F718EFE9BE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35EAA-8532-4834-A341-E8100ECE84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6C608-30BC-4B12-9279-31F718EFE9BE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35EAA-8532-4834-A341-E8100ECE84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alphaModFix amt="6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1E96C608-30BC-4B12-9279-31F718EFE9BE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B4335EAA-8532-4834-A341-E8100ECE84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pedsovet.su/load/385-1-0-26589" TargetMode="External"/><Relationship Id="rId3" Type="http://schemas.openxmlformats.org/officeDocument/2006/relationships/hyperlink" Target="http://lib.uni-dubna.ru/search/files/kult_gombrix/gombrich/2.htm" TargetMode="External"/><Relationship Id="rId7" Type="http://schemas.openxmlformats.org/officeDocument/2006/relationships/hyperlink" Target="http://pedsovet.su/index/8-11345" TargetMode="External"/><Relationship Id="rId12" Type="http://schemas.openxmlformats.org/officeDocument/2006/relationships/hyperlink" Target="http://&#1078;&#1091;&#1088;&#1085;&#1072;&#1083;&#1082;&#1088;&#1099;&#1084;.&#1088;&#1092;/kerchenskij_poluostrov/pamyatniki_prirody_kerchenskogo_poluostrova/print:page,1,477-skaly-korabli.html" TargetMode="External"/><Relationship Id="rId2" Type="http://schemas.openxmlformats.org/officeDocument/2006/relationships/hyperlink" Target="http://koptiaeva-estalsad51.edumsko.ru/articles/udod_-_ptica_2016_goda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vodb.ru/page/readers/information_resources/gorihvostka.htm" TargetMode="External"/><Relationship Id="rId11" Type="http://schemas.openxmlformats.org/officeDocument/2006/relationships/hyperlink" Target="https://yandex.ru/images/search?text=%20&#1091;&#1076;&#1086;&#1076;" TargetMode="External"/><Relationship Id="rId5" Type="http://schemas.openxmlformats.org/officeDocument/2006/relationships/hyperlink" Target="http://birdsrussia.ru/news/dlya-lyubiteley-nablyudeniy-za-ptitsami/god-udoda-2016/" TargetMode="External"/><Relationship Id="rId10" Type="http://schemas.openxmlformats.org/officeDocument/2006/relationships/hyperlink" Target="http://koptiaeva-estalsad51.edumsko.ru/news" TargetMode="External"/><Relationship Id="rId4" Type="http://schemas.openxmlformats.org/officeDocument/2006/relationships/hyperlink" Target="http://www.rbcu.ru/campaign/2664" TargetMode="External"/><Relationship Id="rId9" Type="http://schemas.openxmlformats.org/officeDocument/2006/relationships/hyperlink" Target="http://www.animalscatalog.com/top-ten-birds-world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420888"/>
            <a:ext cx="7772400" cy="1440160"/>
          </a:xfrm>
        </p:spPr>
        <p:txBody>
          <a:bodyPr/>
          <a:lstStyle/>
          <a:p>
            <a:r>
              <a:rPr lang="ru-RU" b="1" i="1" dirty="0">
                <a:latin typeface="Arial" pitchFamily="34" charset="0"/>
                <a:cs typeface="Arial" pitchFamily="34" charset="0"/>
              </a:rPr>
              <a:t>Удод-птица года 2016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3886200"/>
            <a:ext cx="5472608" cy="1752600"/>
          </a:xfrm>
        </p:spPr>
        <p:txBody>
          <a:bodyPr/>
          <a:lstStyle/>
          <a:p>
            <a:endParaRPr lang="ru-RU" sz="2400" b="1" i="1" dirty="0">
              <a:solidFill>
                <a:schemeClr val="tx1"/>
              </a:solidFill>
            </a:endParaRPr>
          </a:p>
          <a:p>
            <a:r>
              <a:rPr lang="ru-RU" sz="2400" b="1" i="1" dirty="0">
                <a:solidFill>
                  <a:schemeClr val="tx1"/>
                </a:solidFill>
              </a:rPr>
              <a:t>Автор – Рыжова Алина, ученица 9 «В» класса МБОУ «Школа №1»</a:t>
            </a:r>
          </a:p>
          <a:p>
            <a:r>
              <a:rPr lang="ru-RU" sz="2400" b="1" i="1">
                <a:solidFill>
                  <a:schemeClr val="tx1"/>
                </a:solidFill>
              </a:rPr>
              <a:t>Руководитель – Горячева Л.П.</a:t>
            </a:r>
            <a:endParaRPr lang="ru-RU" sz="2400" b="1" i="1" dirty="0">
              <a:solidFill>
                <a:schemeClr val="tx1"/>
              </a:solidFill>
            </a:endParaRPr>
          </a:p>
          <a:p>
            <a:endParaRPr lang="ru-RU" sz="2400" b="1" i="1" dirty="0">
              <a:solidFill>
                <a:schemeClr val="tx1"/>
              </a:solidFill>
            </a:endParaRPr>
          </a:p>
          <a:p>
            <a:r>
              <a:rPr lang="en-US" sz="2400" b="1" i="1" dirty="0">
                <a:solidFill>
                  <a:schemeClr val="tx1"/>
                </a:solidFill>
              </a:rPr>
              <a:t>2016</a:t>
            </a:r>
            <a:r>
              <a:rPr lang="ru-RU" sz="2400" b="1" i="1" dirty="0">
                <a:solidFill>
                  <a:schemeClr val="tx1"/>
                </a:solidFill>
              </a:rPr>
              <a:t> г.</a:t>
            </a:r>
          </a:p>
        </p:txBody>
      </p:sp>
      <p:pic>
        <p:nvPicPr>
          <p:cNvPr id="4" name="Рисунок 3" descr="bnnxfwxfbs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548680"/>
            <a:ext cx="2304257" cy="22425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67944" y="1669935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Проект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2852936"/>
          </a:xfrm>
        </p:spPr>
        <p:txBody>
          <a:bodyPr/>
          <a:lstStyle/>
          <a:p>
            <a:r>
              <a:rPr lang="ru-RU" sz="2400" dirty="0"/>
              <a:t>Родом эти птицы из Африки, но в процессе эволюции распространились в Азию и на юг Европы. В нашей стране удоды обитают в Ленинградской, Нижегородской, Ярославской и Новгородской областях.</a:t>
            </a:r>
            <a:r>
              <a:rPr lang="ru-RU" sz="2400" i="1" dirty="0">
                <a:cs typeface="Arial" pitchFamily="34" charset="0"/>
              </a:rPr>
              <a:t> </a:t>
            </a:r>
            <a:br>
              <a:rPr lang="ru-RU" sz="2400" i="1" dirty="0">
                <a:cs typeface="Arial" pitchFamily="34" charset="0"/>
              </a:rPr>
            </a:br>
            <a:r>
              <a:rPr lang="ru-RU" sz="2400" dirty="0">
                <a:cs typeface="Arial" pitchFamily="34" charset="0"/>
              </a:rPr>
              <a:t>За пределами России удоды гнездятся в Западной Европе, Южной Азии, в Африке и на Мадагаскаре</a:t>
            </a:r>
            <a:br>
              <a:rPr lang="ru-RU" sz="2400" i="1" dirty="0">
                <a:latin typeface="Arial" pitchFamily="34" charset="0"/>
                <a:cs typeface="Arial" pitchFamily="34" charset="0"/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276872"/>
            <a:ext cx="8003232" cy="3849291"/>
          </a:xfrm>
        </p:spPr>
        <p:txBody>
          <a:bodyPr/>
          <a:lstStyle/>
          <a:p>
            <a:pPr>
              <a:buNone/>
            </a:pPr>
            <a:r>
              <a:rPr lang="ru-RU" b="1" dirty="0"/>
              <a:t>    </a:t>
            </a:r>
          </a:p>
        </p:txBody>
      </p:sp>
      <p:pic>
        <p:nvPicPr>
          <p:cNvPr id="4" name="Рисунок 3" descr="Areal-obitaniya-udoda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455833" y="2497252"/>
            <a:ext cx="4450862" cy="36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aac448c51fe0dc60ee62de17a0c52a04_i-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3717032"/>
            <a:ext cx="2880320" cy="285649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804025" y="2347913"/>
            <a:ext cx="360363" cy="215900"/>
          </a:xfrm>
          <a:prstGeom prst="rect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04025" y="3435350"/>
            <a:ext cx="360363" cy="2159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804025" y="2873375"/>
            <a:ext cx="360363" cy="215900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181850" y="2204865"/>
            <a:ext cx="18002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9pPr>
          </a:lstStyle>
          <a:p>
            <a:r>
              <a:rPr lang="ru-RU" sz="1600" i="1" dirty="0">
                <a:latin typeface="Arial" pitchFamily="34" charset="0"/>
                <a:cs typeface="Arial" pitchFamily="34" charset="0"/>
              </a:rPr>
              <a:t>Место гнездований</a:t>
            </a: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7205663" y="2827338"/>
            <a:ext cx="161480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9pPr>
          </a:lstStyle>
          <a:p>
            <a:r>
              <a:rPr lang="ru-RU" sz="1600" i="1" dirty="0">
                <a:latin typeface="Arial" pitchFamily="34" charset="0"/>
                <a:cs typeface="Arial" pitchFamily="34" charset="0"/>
              </a:rPr>
              <a:t>Круглогодично</a:t>
            </a:r>
          </a:p>
        </p:txBody>
      </p:sp>
      <p:sp>
        <p:nvSpPr>
          <p:cNvPr id="11" name="TextBox 8"/>
          <p:cNvSpPr txBox="1">
            <a:spLocks noChangeArrowheads="1"/>
          </p:cNvSpPr>
          <p:nvPr/>
        </p:nvSpPr>
        <p:spPr bwMode="auto">
          <a:xfrm>
            <a:off x="7239000" y="3389313"/>
            <a:ext cx="15113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anose="020B0603020102020204" pitchFamily="34" charset="0"/>
              </a:defRPr>
            </a:lvl9pPr>
          </a:lstStyle>
          <a:p>
            <a:r>
              <a:rPr lang="ru-RU" sz="1600" i="1" dirty="0">
                <a:latin typeface="Arial" pitchFamily="34" charset="0"/>
                <a:cs typeface="Arial" pitchFamily="34" charset="0"/>
              </a:rPr>
              <a:t>Миграции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i="1" dirty="0">
                <a:latin typeface="Arial" pitchFamily="34" charset="0"/>
                <a:cs typeface="Arial" pitchFamily="34" charset="0"/>
              </a:rPr>
              <a:t>Питание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63888" y="908720"/>
            <a:ext cx="5328592" cy="5544616"/>
          </a:xfrm>
        </p:spPr>
        <p:txBody>
          <a:bodyPr/>
          <a:lstStyle/>
          <a:p>
            <a:pPr>
              <a:buNone/>
            </a:pPr>
            <a:r>
              <a:rPr lang="ru-RU" sz="2400" i="1" dirty="0">
                <a:latin typeface="Arial" pitchFamily="34" charset="0"/>
                <a:cs typeface="Arial" pitchFamily="34" charset="0"/>
              </a:rPr>
              <a:t>    Излюбленная пища удода – насекомые и их личинки , которых он собирает с поверхности почвы или извлекает из-под земли с помощью длинного клюва. </a:t>
            </a:r>
            <a:br>
              <a:rPr lang="ru-RU" sz="2400" i="1" dirty="0">
                <a:latin typeface="Arial" pitchFamily="34" charset="0"/>
                <a:cs typeface="Arial" pitchFamily="34" charset="0"/>
              </a:rPr>
            </a:br>
            <a:r>
              <a:rPr lang="ru-RU" sz="2400" i="1" dirty="0">
                <a:latin typeface="Arial" pitchFamily="34" charset="0"/>
                <a:cs typeface="Arial" pitchFamily="34" charset="0"/>
              </a:rPr>
              <a:t>Клюв птицы слегка изогнутый, а  язык слишком короток, поэтому удод не может дотянуться до добычи, зажатой концом клюва. Поймав насекомое, удод подбрасывает его и ловит широко открытым клювом. </a:t>
            </a:r>
          </a:p>
        </p:txBody>
      </p:sp>
      <p:pic>
        <p:nvPicPr>
          <p:cNvPr id="5" name="Picture 2" descr="http://www.o-prirode.com/_nw/8/9791860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91"/>
          <a:stretch>
            <a:fillRect/>
          </a:stretch>
        </p:blipFill>
        <p:spPr bwMode="auto">
          <a:xfrm>
            <a:off x="467544" y="1844824"/>
            <a:ext cx="2952328" cy="35442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>
                <a:latin typeface="Arial" pitchFamily="34" charset="0"/>
                <a:cs typeface="Arial" pitchFamily="34" charset="0"/>
              </a:rPr>
              <a:t>Гнездование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33843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i="1" dirty="0">
              <a:latin typeface="Arial" pitchFamily="34" charset="0"/>
              <a:cs typeface="Arial" pitchFamily="34" charset="0"/>
            </a:endParaRPr>
          </a:p>
          <a:p>
            <a:r>
              <a:rPr lang="ru-RU" sz="2400" i="1" dirty="0">
                <a:latin typeface="Arial" pitchFamily="34" charset="0"/>
                <a:cs typeface="Arial" pitchFamily="34" charset="0"/>
              </a:rPr>
              <a:t>В выборе места для гнезда удоды неприхотливы: дупло в дереве, трещина в скале, углубление в обрыве, стена деревянного или каменного здания – подходит все, лишь бы место было укромным. </a:t>
            </a:r>
          </a:p>
        </p:txBody>
      </p:sp>
      <p:pic>
        <p:nvPicPr>
          <p:cNvPr id="4" name="Рисунок 3" descr="2522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572000" y="1268760"/>
            <a:ext cx="3257550" cy="47625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u-RU" sz="1600" b="1" dirty="0"/>
            </a:br>
            <a:br>
              <a:rPr lang="ru-RU" sz="1600" b="1" dirty="0"/>
            </a:br>
            <a:br>
              <a:rPr lang="ru-RU" sz="1600" b="1" dirty="0"/>
            </a:br>
            <a:r>
              <a:rPr lang="ru-RU" sz="2800" b="1" dirty="0"/>
              <a:t>Практическая часть</a:t>
            </a:r>
            <a:br>
              <a:rPr lang="ru-RU" sz="2800" b="1" dirty="0"/>
            </a:br>
            <a:br>
              <a:rPr lang="ru-RU" sz="1600" dirty="0"/>
            </a:br>
            <a:r>
              <a:rPr lang="ru-RU" sz="2000" dirty="0"/>
              <a:t>Первый этап – подготовительный.</a:t>
            </a:r>
            <a:br>
              <a:rPr lang="ru-RU" sz="2000" dirty="0"/>
            </a:br>
            <a:r>
              <a:rPr lang="ru-RU" sz="2000" dirty="0"/>
              <a:t>Нарисовала рисунок удода, приготовила всё необходимое : газеты, клей, туалетную бумага, нитки, проволоку, краски и погрузилась в увлекательный мир творчества.</a:t>
            </a:r>
            <a:br>
              <a:rPr lang="ru-RU" sz="2000" dirty="0"/>
            </a:br>
            <a:br>
              <a:rPr lang="ru-RU" sz="2000" dirty="0"/>
            </a:br>
            <a:endParaRPr lang="ru-RU" sz="2000" dirty="0"/>
          </a:p>
        </p:txBody>
      </p:sp>
      <p:pic>
        <p:nvPicPr>
          <p:cNvPr id="3" name="Рисунок 2" descr="E:\удод 2\проект-удод 2\DSC_0728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01787" y="2204864"/>
            <a:ext cx="5778525" cy="3451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1263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Этап второй - создание макета</a:t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 descr="E:\удод 2\проект-удод 2\DSC_0729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8906" y="937986"/>
            <a:ext cx="4139952" cy="2882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E:\удод 2\проект-удод 2\DSC_0730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0560" y="3140968"/>
            <a:ext cx="3978325" cy="3163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45254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531440"/>
            <a:ext cx="8229600" cy="1949078"/>
          </a:xfrm>
        </p:spPr>
        <p:txBody>
          <a:bodyPr/>
          <a:lstStyle/>
          <a:p>
            <a:r>
              <a:rPr lang="ru-RU" sz="2800" b="1" dirty="0"/>
              <a:t>Работа движется</a:t>
            </a:r>
          </a:p>
        </p:txBody>
      </p:sp>
      <p:pic>
        <p:nvPicPr>
          <p:cNvPr id="3" name="Рисунок 2" descr="E:\удод 2\проект-удод 2\DSC_0731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6035" y="836712"/>
            <a:ext cx="4401989" cy="315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E:\удод 2\проект-удод 2\DSC_0733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4736480" y="2616450"/>
            <a:ext cx="4438103" cy="3614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95536" y="4677608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Но пока ещё ничто не напоминает удода</a:t>
            </a:r>
          </a:p>
        </p:txBody>
      </p:sp>
    </p:spTree>
    <p:extLst>
      <p:ext uri="{BB962C8B-B14F-4D97-AF65-F5344CB8AC3E}">
        <p14:creationId xmlns:p14="http://schemas.microsoft.com/office/powerpoint/2010/main" val="2336317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Этап третий - оформление  изделия</a:t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 descr="E:\удод 2\проект-удод 2\DSC_0734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6754" y="908720"/>
            <a:ext cx="4315246" cy="3087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E:\удод 2\проект-удод 2\DSC_0735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2358533"/>
            <a:ext cx="4089276" cy="3275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419441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u-RU" sz="2000" b="1" dirty="0"/>
            </a:br>
            <a:br>
              <a:rPr lang="ru-RU" sz="2000" b="1" dirty="0"/>
            </a:br>
            <a:br>
              <a:rPr lang="ru-RU" sz="2000" b="1" dirty="0"/>
            </a:br>
            <a:br>
              <a:rPr lang="ru-RU" sz="2000" b="1" dirty="0"/>
            </a:br>
            <a:br>
              <a:rPr lang="ru-RU" sz="2000" b="1" dirty="0"/>
            </a:br>
            <a:br>
              <a:rPr lang="ru-RU" sz="2000" b="1" dirty="0"/>
            </a:br>
            <a:r>
              <a:rPr lang="ru-RU" sz="2800" b="1" dirty="0"/>
              <a:t>Завершающий</a:t>
            </a:r>
            <a:r>
              <a:rPr lang="ru-RU" sz="2000" b="1" dirty="0"/>
              <a:t> </a:t>
            </a:r>
            <a:r>
              <a:rPr lang="ru-RU" sz="2800" b="1" dirty="0"/>
              <a:t>этап</a:t>
            </a:r>
            <a:br>
              <a:rPr lang="ru-RU" sz="2000" dirty="0"/>
            </a:br>
            <a:r>
              <a:rPr lang="ru-RU" sz="2000" dirty="0"/>
              <a:t>К основе макета я присоединила клюв, который мне изготовил папа, крылья  и хохолок,  сделанные мною из кожи, лапки из проволоки.  Поставить готовое изделие мне захотелось на такую подставку, чтобы она напоминала уголок природы, поэтому подставка зелёного цвета.</a:t>
            </a:r>
            <a:br>
              <a:rPr lang="ru-RU" sz="2000" dirty="0"/>
            </a:br>
            <a:r>
              <a:rPr lang="ru-RU" sz="2000" dirty="0"/>
              <a:t> </a:t>
            </a:r>
            <a:br>
              <a:rPr lang="ru-RU" sz="2000" dirty="0"/>
            </a:br>
            <a:r>
              <a:rPr lang="ru-RU" sz="2000" b="1" dirty="0" err="1"/>
              <a:t>Полубуйтесь</a:t>
            </a:r>
            <a:r>
              <a:rPr lang="ru-RU" sz="2000" b="1" dirty="0"/>
              <a:t>- вот он настоящий красавец- Удод. </a:t>
            </a:r>
            <a:br>
              <a:rPr lang="ru-RU" sz="2000" b="1" dirty="0"/>
            </a:br>
            <a:r>
              <a:rPr lang="ru-RU" sz="2000" b="1" dirty="0"/>
              <a:t>Я думаю, не зря его выбрали птицей года 2016.</a:t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 descr="E:\удод 2\DSCN7994.JPG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625401" y="2944728"/>
            <a:ext cx="5940425" cy="3796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76516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2000" dirty="0"/>
              <a:t> </a:t>
            </a:r>
            <a:br>
              <a:rPr lang="ru-RU" sz="2000" dirty="0"/>
            </a:br>
            <a:br>
              <a:rPr lang="ru-RU" sz="2000" dirty="0"/>
            </a:br>
            <a:br>
              <a:rPr lang="ru-RU" sz="2000" dirty="0"/>
            </a:br>
            <a:br>
              <a:rPr lang="ru-RU" sz="2000" dirty="0"/>
            </a:br>
            <a:br>
              <a:rPr lang="ru-RU" sz="2000" dirty="0"/>
            </a:br>
            <a:br>
              <a:rPr lang="ru-RU" sz="2000" dirty="0"/>
            </a:br>
            <a:br>
              <a:rPr lang="ru-RU" sz="2000" dirty="0"/>
            </a:br>
            <a:br>
              <a:rPr lang="ru-RU" sz="2000" dirty="0"/>
            </a:br>
            <a:br>
              <a:rPr lang="ru-RU" sz="2000" dirty="0"/>
            </a:br>
            <a:br>
              <a:rPr lang="ru-RU" sz="2000" dirty="0"/>
            </a:br>
            <a:br>
              <a:rPr lang="ru-RU" sz="2000" dirty="0"/>
            </a:br>
            <a:br>
              <a:rPr lang="ru-RU" sz="2000" dirty="0"/>
            </a:br>
            <a:br>
              <a:rPr lang="ru-RU" sz="2000" dirty="0"/>
            </a:br>
            <a:r>
              <a:rPr lang="ru-RU" sz="2800" b="1" dirty="0"/>
              <a:t>Рефлексия </a:t>
            </a:r>
            <a:br>
              <a:rPr lang="ru-RU" sz="2000" b="1" dirty="0"/>
            </a:br>
            <a:br>
              <a:rPr lang="ru-RU" sz="2000" dirty="0"/>
            </a:br>
            <a:r>
              <a:rPr lang="ru-RU" sz="2000" dirty="0"/>
              <a:t>Я рассматриваю готовое изделие, сопоставляю его с фотографиями удода в природе и понимаю, что у меня всё получилось. Макет выглядит как живая птица. Я навсегда запомню как выглядит удод, ведь я сделала  его своими руками. Теперь макет можно использовать в работе нашего экологического кружка, показывать младшим школьникам, чтобы заинтересовать их, увлечь к исследованию природы,  даже моим одноклассникам очень понравилась моя работа. Я - человек очень творческий, а когда творчество приносит пользу- приятно вдвойне. Кроме того, работая над проектом, я и сама приобрела новые знания, навыки работы с различными материалами, и, конечно, творческие способности. Я думаю, что у меня всё получилось и </a:t>
            </a:r>
            <a:r>
              <a:rPr lang="ru-RU" sz="2000" b="1" dirty="0"/>
              <a:t>цель достигнута. </a:t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 descr="the-way-of-truth-suzy-kassem-poetry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2120" y="4732616"/>
            <a:ext cx="3024336" cy="20145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11560" y="5085184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С помощью моего макета  ребята смогут внимательно рассмотреть эту удивительную птицу – удода.</a:t>
            </a:r>
          </a:p>
        </p:txBody>
      </p:sp>
    </p:spTree>
    <p:extLst>
      <p:ext uri="{BB962C8B-B14F-4D97-AF65-F5344CB8AC3E}">
        <p14:creationId xmlns:p14="http://schemas.microsoft.com/office/powerpoint/2010/main" val="3292149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426170"/>
          </a:xfrm>
        </p:spPr>
        <p:txBody>
          <a:bodyPr/>
          <a:lstStyle/>
          <a:p>
            <a:r>
              <a:rPr lang="ru-RU" sz="3200" b="1" i="1" dirty="0">
                <a:latin typeface="Arial" pitchFamily="34" charset="0"/>
                <a:cs typeface="Arial" pitchFamily="34" charset="0"/>
              </a:rPr>
              <a:t>Использованные интернет-ресурсы:</a:t>
            </a:r>
            <a:br>
              <a:rPr lang="ru-RU" sz="3200" b="1" i="1" dirty="0">
                <a:latin typeface="Arial" pitchFamily="34" charset="0"/>
                <a:cs typeface="Arial" pitchFamily="34" charset="0"/>
              </a:rPr>
            </a:b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124744"/>
            <a:ext cx="8496944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hlinkClick r:id="rId2"/>
              </a:rPr>
              <a:t>http://koptiaeva-estalsad51.edumsko.ru/articles/udod_-_ptica_2016_goda</a:t>
            </a:r>
            <a:endParaRPr lang="en-US" sz="1600" i="1" dirty="0"/>
          </a:p>
          <a:p>
            <a:r>
              <a:rPr lang="en-US" sz="1600" i="1" dirty="0">
                <a:hlinkClick r:id="rId3"/>
              </a:rPr>
              <a:t>http://lib.uni-dubna.ru/search/files/kult_gombrix/gombrich/2.htm</a:t>
            </a:r>
            <a:endParaRPr lang="ru-RU" sz="1600" i="1" dirty="0"/>
          </a:p>
          <a:p>
            <a:r>
              <a:rPr lang="en-US" sz="1600" i="1" dirty="0">
                <a:hlinkClick r:id="rId4"/>
              </a:rPr>
              <a:t>http://www.rbcu.ru/campaign/2664</a:t>
            </a:r>
            <a:endParaRPr lang="ru-RU" sz="1600" i="1" dirty="0"/>
          </a:p>
          <a:p>
            <a:r>
              <a:rPr lang="en-US" sz="1600" i="1" dirty="0">
                <a:hlinkClick r:id="rId5"/>
              </a:rPr>
              <a:t>http://birdsrussia.ru/news/dlya-lyubiteley-nablyudeniy-za-ptitsami/god-udoda-2016/</a:t>
            </a:r>
            <a:endParaRPr lang="ru-RU" sz="1600" i="1" dirty="0"/>
          </a:p>
          <a:p>
            <a:r>
              <a:rPr lang="en-US" sz="1600" i="1" dirty="0">
                <a:hlinkClick r:id="rId6"/>
              </a:rPr>
              <a:t>http://www.vodb.ru/page/readers/information_resources/gorihvostka.htm</a:t>
            </a:r>
            <a:endParaRPr lang="ru-RU" sz="1600" i="1" dirty="0"/>
          </a:p>
          <a:p>
            <a:endParaRPr lang="ru-RU" sz="1600" i="1" dirty="0"/>
          </a:p>
          <a:p>
            <a:r>
              <a:rPr lang="ru-RU" sz="1600" i="1" dirty="0">
                <a:latin typeface="Arial" pitchFamily="34" charset="0"/>
                <a:cs typeface="Arial" pitchFamily="34" charset="0"/>
              </a:rPr>
              <a:t>Шаблон презентации «Зеленое вдохновение, автор</a:t>
            </a:r>
            <a:r>
              <a:rPr lang="ru-RU" sz="1600" i="1" dirty="0"/>
              <a:t>  </a:t>
            </a:r>
            <a:r>
              <a:rPr lang="ru-RU" sz="1600" i="1" u="sng" dirty="0" err="1">
                <a:hlinkClick r:id="rId7"/>
              </a:rPr>
              <a:t>Горяйнова</a:t>
            </a:r>
            <a:r>
              <a:rPr lang="ru-RU" sz="1600" i="1" u="sng" dirty="0">
                <a:hlinkClick r:id="rId7"/>
              </a:rPr>
              <a:t> Екатерина (</a:t>
            </a:r>
            <a:r>
              <a:rPr lang="ru-RU" sz="1600" i="1" u="sng" dirty="0" err="1">
                <a:hlinkClick r:id="rId7"/>
              </a:rPr>
              <a:t>Екатерина_Пашкова</a:t>
            </a:r>
            <a:r>
              <a:rPr lang="ru-RU" sz="1600" i="1" u="sng" dirty="0">
                <a:hlinkClick r:id="rId7"/>
              </a:rPr>
              <a:t>)</a:t>
            </a:r>
            <a:r>
              <a:rPr lang="ru-RU" sz="1600" i="1" u="sng" dirty="0"/>
              <a:t>:</a:t>
            </a:r>
          </a:p>
          <a:p>
            <a:r>
              <a:rPr lang="en-US" sz="1600" i="1" u="sng" dirty="0">
                <a:hlinkClick r:id="rId8"/>
              </a:rPr>
              <a:t>http://pedsovet.su/load/385-1-0-26589</a:t>
            </a:r>
            <a:endParaRPr lang="ru-RU" sz="1600" i="1" u="sng" dirty="0"/>
          </a:p>
          <a:p>
            <a:endParaRPr lang="ru-RU" sz="1600" i="1" u="sng" dirty="0"/>
          </a:p>
          <a:p>
            <a:r>
              <a:rPr lang="ru-RU" sz="1600" i="1" dirty="0">
                <a:latin typeface="Arial" pitchFamily="34" charset="0"/>
                <a:cs typeface="Arial" pitchFamily="34" charset="0"/>
              </a:rPr>
              <a:t>Фотографии:</a:t>
            </a:r>
          </a:p>
          <a:p>
            <a:r>
              <a:rPr lang="ru-RU" sz="1600" i="1" dirty="0">
                <a:latin typeface="Arial" pitchFamily="34" charset="0"/>
                <a:cs typeface="Arial" pitchFamily="34" charset="0"/>
              </a:rPr>
              <a:t>Фото удода:</a:t>
            </a:r>
          </a:p>
          <a:p>
            <a:r>
              <a:rPr lang="en-US" sz="1600" i="1" dirty="0">
                <a:latin typeface="Arial" pitchFamily="34" charset="0"/>
                <a:cs typeface="Arial" pitchFamily="34" charset="0"/>
                <a:hlinkClick r:id="rId9"/>
              </a:rPr>
              <a:t>http://www.animalscatalog.com/top-ten-birds-world/</a:t>
            </a:r>
            <a:endParaRPr lang="ru-RU" sz="1600" i="1" dirty="0">
              <a:latin typeface="Arial" pitchFamily="34" charset="0"/>
              <a:cs typeface="Arial" pitchFamily="34" charset="0"/>
            </a:endParaRPr>
          </a:p>
          <a:p>
            <a:r>
              <a:rPr lang="en-US" sz="1600" i="1" dirty="0">
                <a:latin typeface="Arial" pitchFamily="34" charset="0"/>
                <a:cs typeface="Arial" pitchFamily="34" charset="0"/>
                <a:hlinkClick r:id="rId10"/>
              </a:rPr>
              <a:t>http://koptiaeva-estalsad51.edumsko.ru/news</a:t>
            </a:r>
            <a:endParaRPr lang="ru-RU" sz="1600" i="1" dirty="0">
              <a:latin typeface="Arial" pitchFamily="34" charset="0"/>
              <a:cs typeface="Arial" pitchFamily="34" charset="0"/>
            </a:endParaRPr>
          </a:p>
          <a:p>
            <a:r>
              <a:rPr lang="en-US" sz="1600" i="1" dirty="0">
                <a:latin typeface="Arial" pitchFamily="34" charset="0"/>
                <a:cs typeface="Arial" pitchFamily="34" charset="0"/>
                <a:hlinkClick r:id="rId11"/>
              </a:rPr>
              <a:t>https://yandex.ru/images/search?text=%20</a:t>
            </a:r>
            <a:r>
              <a:rPr lang="ru-RU" sz="1600" i="1" dirty="0">
                <a:latin typeface="Arial" pitchFamily="34" charset="0"/>
                <a:cs typeface="Arial" pitchFamily="34" charset="0"/>
                <a:hlinkClick r:id="rId11"/>
              </a:rPr>
              <a:t>удод</a:t>
            </a:r>
            <a:endParaRPr lang="ru-RU" sz="1600" i="1" dirty="0">
              <a:latin typeface="Arial" pitchFamily="34" charset="0"/>
              <a:cs typeface="Arial" pitchFamily="34" charset="0"/>
            </a:endParaRPr>
          </a:p>
          <a:p>
            <a:r>
              <a:rPr lang="ru-RU" sz="1600" i="1" dirty="0">
                <a:latin typeface="Arial" pitchFamily="34" charset="0"/>
                <a:cs typeface="Arial" pitchFamily="34" charset="0"/>
              </a:rPr>
              <a:t>Гора 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Опук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1600" i="1" dirty="0">
                <a:latin typeface="Arial" pitchFamily="34" charset="0"/>
                <a:cs typeface="Arial" pitchFamily="34" charset="0"/>
                <a:hlinkClick r:id="rId12"/>
              </a:rPr>
              <a:t>http://</a:t>
            </a:r>
            <a:r>
              <a:rPr lang="ru-RU" sz="1600" i="1" dirty="0" err="1">
                <a:latin typeface="Arial" pitchFamily="34" charset="0"/>
                <a:cs typeface="Arial" pitchFamily="34" charset="0"/>
                <a:hlinkClick r:id="rId12"/>
              </a:rPr>
              <a:t>журналкрым.рф</a:t>
            </a:r>
            <a:r>
              <a:rPr lang="ru-RU" sz="1600" i="1" dirty="0">
                <a:latin typeface="Arial" pitchFamily="34" charset="0"/>
                <a:cs typeface="Arial" pitchFamily="34" charset="0"/>
                <a:hlinkClick r:id="rId12"/>
              </a:rPr>
              <a:t>/</a:t>
            </a:r>
            <a:r>
              <a:rPr lang="en-US" sz="1600" i="1" dirty="0" err="1">
                <a:latin typeface="Arial" pitchFamily="34" charset="0"/>
                <a:cs typeface="Arial" pitchFamily="34" charset="0"/>
                <a:hlinkClick r:id="rId12"/>
              </a:rPr>
              <a:t>kerchenskij_poluostrov</a:t>
            </a:r>
            <a:r>
              <a:rPr lang="en-US" sz="1600" i="1" dirty="0">
                <a:latin typeface="Arial" pitchFamily="34" charset="0"/>
                <a:cs typeface="Arial" pitchFamily="34" charset="0"/>
                <a:hlinkClick r:id="rId12"/>
              </a:rPr>
              <a:t>/</a:t>
            </a:r>
            <a:r>
              <a:rPr lang="en-US" sz="1600" i="1" dirty="0" err="1">
                <a:latin typeface="Arial" pitchFamily="34" charset="0"/>
                <a:cs typeface="Arial" pitchFamily="34" charset="0"/>
                <a:hlinkClick r:id="rId12"/>
              </a:rPr>
              <a:t>pamyatniki_prirody_kerchenskogo_poluostrova</a:t>
            </a:r>
            <a:r>
              <a:rPr lang="en-US" sz="1600" i="1" dirty="0">
                <a:latin typeface="Arial" pitchFamily="34" charset="0"/>
                <a:cs typeface="Arial" pitchFamily="34" charset="0"/>
                <a:hlinkClick r:id="rId12"/>
              </a:rPr>
              <a:t>/print:page,1,477-skaly-korabli.html</a:t>
            </a:r>
            <a:endParaRPr lang="ru-RU" sz="1600" i="1" dirty="0">
              <a:latin typeface="Arial" pitchFamily="34" charset="0"/>
              <a:cs typeface="Arial" pitchFamily="34" charset="0"/>
            </a:endParaRPr>
          </a:p>
          <a:p>
            <a:r>
              <a:rPr lang="ru-RU" sz="1600" i="1" dirty="0">
                <a:latin typeface="Arial" pitchFamily="34" charset="0"/>
                <a:cs typeface="Arial" pitchFamily="34" charset="0"/>
              </a:rPr>
              <a:t>Изображения купюры, монет, памятника удоду:</a:t>
            </a:r>
          </a:p>
          <a:p>
            <a:r>
              <a:rPr lang="en-US" sz="1600" i="1" dirty="0">
                <a:latin typeface="Arial" pitchFamily="34" charset="0"/>
                <a:cs typeface="Arial" pitchFamily="34" charset="0"/>
                <a:hlinkClick r:id="rId6"/>
              </a:rPr>
              <a:t>http://www.vodb.ru/page/readers/information_resources/gorihvostka.htm</a:t>
            </a:r>
            <a:endParaRPr lang="ru-RU" sz="1600" i="1" dirty="0">
              <a:latin typeface="Arial" pitchFamily="34" charset="0"/>
              <a:cs typeface="Arial" pitchFamily="34" charset="0"/>
            </a:endParaRPr>
          </a:p>
          <a:p>
            <a:endParaRPr lang="ru-RU" sz="1600" i="1" dirty="0">
              <a:latin typeface="Arial" pitchFamily="34" charset="0"/>
              <a:cs typeface="Arial" pitchFamily="34" charset="0"/>
            </a:endParaRPr>
          </a:p>
          <a:p>
            <a:endParaRPr lang="ru-RU" sz="1600" i="1" dirty="0">
              <a:latin typeface="Arial" pitchFamily="34" charset="0"/>
              <a:cs typeface="Arial" pitchFamily="34" charset="0"/>
            </a:endParaRPr>
          </a:p>
          <a:p>
            <a:endParaRPr lang="ru-RU" u="sng" dirty="0"/>
          </a:p>
          <a:p>
            <a:endParaRPr lang="ru-RU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4005064"/>
            <a:ext cx="6336704" cy="2232247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2800" i="1" dirty="0">
                <a:latin typeface="Arial" pitchFamily="34" charset="0"/>
                <a:cs typeface="Arial" pitchFamily="34" charset="0"/>
              </a:rPr>
              <a:t>     </a:t>
            </a:r>
          </a:p>
          <a:p>
            <a:pPr algn="ctr">
              <a:buNone/>
            </a:pPr>
            <a:r>
              <a:rPr lang="ru-RU" sz="4400" i="1" dirty="0">
                <a:latin typeface="Arial" pitchFamily="34" charset="0"/>
                <a:cs typeface="Arial" pitchFamily="34" charset="0"/>
              </a:rPr>
              <a:t>Он украшен хохолком. </a:t>
            </a:r>
            <a:br>
              <a:rPr lang="ru-RU" sz="4400" i="1" dirty="0">
                <a:latin typeface="Arial" pitchFamily="34" charset="0"/>
                <a:cs typeface="Arial" pitchFamily="34" charset="0"/>
              </a:rPr>
            </a:br>
            <a:r>
              <a:rPr lang="ru-RU" sz="4400" i="1" dirty="0">
                <a:latin typeface="Arial" pitchFamily="34" charset="0"/>
                <a:cs typeface="Arial" pitchFamily="34" charset="0"/>
              </a:rPr>
              <a:t>Дом его в дупле сухом. </a:t>
            </a:r>
            <a:br>
              <a:rPr lang="ru-RU" sz="4400" i="1" dirty="0">
                <a:latin typeface="Arial" pitchFamily="34" charset="0"/>
                <a:cs typeface="Arial" pitchFamily="34" charset="0"/>
              </a:rPr>
            </a:br>
            <a:r>
              <a:rPr lang="ru-RU" sz="4400" i="1" dirty="0">
                <a:latin typeface="Arial" pitchFamily="34" charset="0"/>
                <a:cs typeface="Arial" pitchFamily="34" charset="0"/>
              </a:rPr>
              <a:t>Знает весь лесной народ: </a:t>
            </a:r>
            <a:br>
              <a:rPr lang="ru-RU" sz="4400" i="1" dirty="0">
                <a:latin typeface="Arial" pitchFamily="34" charset="0"/>
                <a:cs typeface="Arial" pitchFamily="34" charset="0"/>
              </a:rPr>
            </a:br>
            <a:r>
              <a:rPr lang="ru-RU" sz="4400" i="1" dirty="0">
                <a:latin typeface="Arial" pitchFamily="34" charset="0"/>
                <a:cs typeface="Arial" pitchFamily="34" charset="0"/>
              </a:rPr>
              <a:t>Эти птицу звать</a:t>
            </a:r>
            <a:r>
              <a:rPr lang="en-US" sz="44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i="1" dirty="0">
                <a:latin typeface="Arial" pitchFamily="34" charset="0"/>
                <a:cs typeface="Arial" pitchFamily="34" charset="0"/>
              </a:rPr>
              <a:t>...</a:t>
            </a:r>
            <a:br>
              <a:rPr lang="ru-RU" sz="4400" i="1" dirty="0">
                <a:latin typeface="Arial" pitchFamily="34" charset="0"/>
                <a:cs typeface="Arial" pitchFamily="34" charset="0"/>
              </a:rPr>
            </a:br>
            <a:r>
              <a:rPr lang="ru-RU" sz="4400" i="1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>
              <a:buNone/>
            </a:pPr>
            <a:br>
              <a:rPr lang="ru-RU" sz="2400" dirty="0"/>
            </a:b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thumb-37b6554e16be650bb4129a030936909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1124744"/>
            <a:ext cx="7315200" cy="4572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soyuz-ohrany-ptits-rossii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331639" y="2060848"/>
            <a:ext cx="1659048" cy="936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3008313" cy="1296144"/>
          </a:xfrm>
        </p:spPr>
        <p:txBody>
          <a:bodyPr>
            <a:noAutofit/>
          </a:bodyPr>
          <a:lstStyle/>
          <a:p>
            <a:pPr algn="ctr"/>
            <a:r>
              <a:rPr lang="ru-RU" sz="4000" i="1" dirty="0">
                <a:latin typeface="Arial" pitchFamily="34" charset="0"/>
                <a:cs typeface="Arial" pitchFamily="34" charset="0"/>
              </a:rPr>
              <a:t>Птица года 2016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395536" y="2132856"/>
            <a:ext cx="3538736" cy="3921299"/>
          </a:xfrm>
        </p:spPr>
        <p:txBody>
          <a:bodyPr>
            <a:normAutofit/>
          </a:bodyPr>
          <a:lstStyle/>
          <a:p>
            <a:endParaRPr lang="ru-RU" sz="2400" b="1" i="1" dirty="0">
              <a:latin typeface="Arial" pitchFamily="34" charset="0"/>
              <a:cs typeface="Arial" pitchFamily="34" charset="0"/>
            </a:endParaRPr>
          </a:p>
          <a:p>
            <a:endParaRPr lang="ru-RU" sz="2400" b="1" i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i="1" dirty="0">
                <a:latin typeface="Arial" pitchFamily="34" charset="0"/>
                <a:cs typeface="Arial" pitchFamily="34" charset="0"/>
              </a:rPr>
              <a:t>Союз охраны птиц России каждый год выбирает птицу года. В 2016 году этот «титул» получил </a:t>
            </a:r>
            <a:r>
              <a:rPr lang="ru-RU" sz="2800" b="1" i="1" dirty="0">
                <a:latin typeface="Arial" pitchFamily="34" charset="0"/>
                <a:cs typeface="Arial" pitchFamily="34" charset="0"/>
              </a:rPr>
              <a:t>удод.</a:t>
            </a:r>
          </a:p>
        </p:txBody>
      </p:sp>
      <p:pic>
        <p:nvPicPr>
          <p:cNvPr id="13" name="Содержимое 12" descr="1185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995936" y="1268760"/>
            <a:ext cx="4518646" cy="46379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340769"/>
            <a:ext cx="741682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sz="2000" dirty="0"/>
              <a:t>Мне захотелось узнать побольше об этой красивой птице, выявить места её обитания, сделать проект. </a:t>
            </a:r>
          </a:p>
          <a:p>
            <a:pPr algn="just">
              <a:lnSpc>
                <a:spcPct val="150000"/>
              </a:lnSpc>
            </a:pPr>
            <a:r>
              <a:rPr lang="ru-RU" sz="2000" dirty="0"/>
              <a:t>С помощью макета, который я сделала, мы можем привлечь интерес к данному виду птиц, рассказывать малышам об этой удивительной птице, они могут её рассматривать и даже потрогать.</a:t>
            </a:r>
          </a:p>
          <a:p>
            <a:pPr algn="just">
              <a:lnSpc>
                <a:spcPct val="150000"/>
              </a:lnSpc>
            </a:pPr>
            <a:r>
              <a:rPr lang="ru-RU" sz="2000" dirty="0"/>
              <a:t>Исследовательскую и  проектную виды деятельности считаю очень важными в формировании экологической культуры школьников</a:t>
            </a:r>
            <a:r>
              <a:rPr lang="ru-RU" dirty="0"/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71192" y="1156103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Актуальность проекта:</a:t>
            </a:r>
          </a:p>
        </p:txBody>
      </p:sp>
    </p:spTree>
    <p:extLst>
      <p:ext uri="{BB962C8B-B14F-4D97-AF65-F5344CB8AC3E}">
        <p14:creationId xmlns:p14="http://schemas.microsoft.com/office/powerpoint/2010/main" val="2970906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692696"/>
            <a:ext cx="763284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Цель проекта</a:t>
            </a:r>
            <a:r>
              <a:rPr lang="ru-RU" sz="2400" dirty="0"/>
              <a:t>:</a:t>
            </a: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dirty="0"/>
              <a:t>Исследовать уникальность птицы Удода, места её  обитания, особенности. Сделать макет птицы удода для дальнейшего его использования на занятиях экологического кружка в рамках формирования экологического воспитания  школьников.  </a:t>
            </a:r>
          </a:p>
          <a:p>
            <a:endParaRPr lang="ru-RU" dirty="0"/>
          </a:p>
          <a:p>
            <a:endParaRPr lang="ru-RU" dirty="0"/>
          </a:p>
          <a:p>
            <a:pPr algn="ctr"/>
            <a:r>
              <a:rPr lang="ru-RU" sz="2800" b="1" dirty="0"/>
              <a:t>Задачи проекта:</a:t>
            </a:r>
          </a:p>
          <a:p>
            <a:r>
              <a:rPr lang="ru-RU" b="1" dirty="0"/>
              <a:t> </a:t>
            </a:r>
            <a:endParaRPr lang="ru-RU" dirty="0"/>
          </a:p>
          <a:p>
            <a:pPr marL="342900" lvl="0" indent="-342900">
              <a:buAutoNum type="arabicPeriod"/>
            </a:pPr>
            <a:r>
              <a:rPr lang="ru-RU" dirty="0"/>
              <a:t>Собрать сведения о внешнем виде удода, местах его обитания, особенностях питания и гнездования.</a:t>
            </a:r>
          </a:p>
          <a:p>
            <a:pPr marL="342900" lvl="0" indent="-342900">
              <a:buAutoNum type="arabicPeriod"/>
            </a:pPr>
            <a:r>
              <a:rPr lang="ru-RU" dirty="0"/>
              <a:t>Сделать макет птицы удода для дальнейшего его использования на занятиях экологического кружка </a:t>
            </a:r>
          </a:p>
          <a:p>
            <a:pPr lvl="0"/>
            <a:r>
              <a:rPr lang="ru-RU" dirty="0"/>
              <a:t>3.   Рассказать об уникальности удода.</a:t>
            </a: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641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i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i="1" dirty="0">
                <a:latin typeface="Arial" pitchFamily="34" charset="0"/>
                <a:cs typeface="Arial" pitchFamily="34" charset="0"/>
              </a:rPr>
              <a:t>Песня удода – глуховатые повторяющиеся звуки «уд-уд-уд» или «</a:t>
            </a:r>
            <a:r>
              <a:rPr lang="ru-RU" sz="2400" i="1" dirty="0" err="1">
                <a:latin typeface="Arial" pitchFamily="34" charset="0"/>
                <a:cs typeface="Arial" pitchFamily="34" charset="0"/>
              </a:rPr>
              <a:t>хуп-хуп-хуп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». Этим звукам птица и обязана своим именем.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5157192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latin typeface="Arial" pitchFamily="34" charset="0"/>
                <a:cs typeface="Arial" pitchFamily="34" charset="0"/>
              </a:rPr>
              <a:t>Другие названия: обыкновенный удод, лесной пастушок. В толковом словаре Даля указаны также синонимы «</a:t>
            </a:r>
            <a:r>
              <a:rPr lang="ru-RU" sz="2400" i="1" dirty="0" err="1">
                <a:latin typeface="Arial" pitchFamily="34" charset="0"/>
                <a:cs typeface="Arial" pitchFamily="34" charset="0"/>
              </a:rPr>
              <a:t>пустушка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» и «потатуйка».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404664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>
                <a:latin typeface="Arial" pitchFamily="34" charset="0"/>
                <a:cs typeface="Arial" pitchFamily="34" charset="0"/>
              </a:rPr>
              <a:t>Вид: Удод (</a:t>
            </a:r>
            <a:r>
              <a:rPr lang="en-US" sz="4000" b="1" i="1" dirty="0" err="1">
                <a:latin typeface="Arial" pitchFamily="34" charset="0"/>
                <a:cs typeface="Arial" pitchFamily="34" charset="0"/>
              </a:rPr>
              <a:t>Upupa</a:t>
            </a:r>
            <a:r>
              <a:rPr lang="en-US" sz="4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1" dirty="0" err="1">
                <a:latin typeface="Arial" pitchFamily="34" charset="0"/>
                <a:cs typeface="Arial" pitchFamily="34" charset="0"/>
              </a:rPr>
              <a:t>epops</a:t>
            </a:r>
            <a:r>
              <a:rPr lang="en-US" sz="4000" b="1" i="1" dirty="0">
                <a:latin typeface="Arial" pitchFamily="34" charset="0"/>
                <a:cs typeface="Arial" pitchFamily="34" charset="0"/>
              </a:rPr>
              <a:t>)</a:t>
            </a:r>
            <a:endParaRPr lang="ru-RU" sz="40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the-way-of-truth-suzy-kassem-poetry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842414" y="2636912"/>
            <a:ext cx="3459173" cy="230425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4978896" cy="851694"/>
          </a:xfrm>
        </p:spPr>
        <p:txBody>
          <a:bodyPr/>
          <a:lstStyle/>
          <a:p>
            <a:pPr algn="ctr"/>
            <a:r>
              <a:rPr lang="ru-RU" sz="4000" i="1" dirty="0"/>
              <a:t>Внешний вид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1052736"/>
            <a:ext cx="4474840" cy="5051103"/>
          </a:xfrm>
        </p:spPr>
        <p:txBody>
          <a:bodyPr/>
          <a:lstStyle/>
          <a:p>
            <a:r>
              <a:rPr lang="ru-RU" sz="2400" i="1" dirty="0">
                <a:latin typeface="Arial" pitchFamily="34" charset="0"/>
                <a:cs typeface="Arial" pitchFamily="34" charset="0"/>
              </a:rPr>
              <a:t>Удод – одна из самых ярких и запоминающихся птиц нашей страны. Необычна контрастная окраска – тёмные и белые полосы на рыжем оперении. Характерной особенностью удода является хохолок на темени. Обычно он сложен, но когда эта птица чем-нибудь напугана или нервничает, она распахивает его в виде веера. 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endParaRPr lang="ru-RU" i="1" dirty="0"/>
          </a:p>
        </p:txBody>
      </p:sp>
      <p:pic>
        <p:nvPicPr>
          <p:cNvPr id="5" name="Содержимое 4" descr="kate-im-a-148-3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4860032" y="1484784"/>
            <a:ext cx="3754760" cy="361816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 flipH="1">
            <a:off x="5436096" y="5301208"/>
            <a:ext cx="29523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latin typeface="Arial" pitchFamily="34" charset="0"/>
                <a:cs typeface="Arial" pitchFamily="34" charset="0"/>
              </a:rPr>
              <a:t>Возмущенный удод. Фото: 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Ferran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Pestaña</a:t>
            </a:r>
            <a:endParaRPr lang="ru-RU" sz="16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952494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>
                <a:latin typeface="Arial" pitchFamily="34" charset="0"/>
                <a:cs typeface="Arial" pitchFamily="34" charset="0"/>
              </a:rPr>
              <a:t>Это небольшая птица, удоды достигают</a:t>
            </a:r>
          </a:p>
          <a:p>
            <a:pPr algn="ctr"/>
            <a:r>
              <a:rPr lang="ru-RU" sz="2400" i="1" dirty="0">
                <a:latin typeface="Arial" pitchFamily="34" charset="0"/>
                <a:cs typeface="Arial" pitchFamily="34" charset="0"/>
              </a:rPr>
              <a:t> в длину 25-30 сантиметров, </a:t>
            </a:r>
          </a:p>
          <a:p>
            <a:pPr algn="ctr"/>
            <a:r>
              <a:rPr lang="ru-RU" sz="2400" i="1" dirty="0">
                <a:latin typeface="Arial" pitchFamily="34" charset="0"/>
                <a:cs typeface="Arial" pitchFamily="34" charset="0"/>
              </a:rPr>
              <a:t>при размахе крыльев около 45-50 см.</a:t>
            </a:r>
          </a:p>
          <a:p>
            <a:pPr algn="ctr"/>
            <a:r>
              <a:rPr lang="ru-RU" sz="2400" i="1" dirty="0">
                <a:latin typeface="Arial" pitchFamily="34" charset="0"/>
                <a:cs typeface="Arial" pitchFamily="34" charset="0"/>
              </a:rPr>
              <a:t>Вес около 75 грамм.</a:t>
            </a:r>
          </a:p>
        </p:txBody>
      </p:sp>
      <p:pic>
        <p:nvPicPr>
          <p:cNvPr id="5" name="Рисунок 4" descr="thumb-37b6554e16be650bb4129a030936909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196752"/>
            <a:ext cx="5976664" cy="373541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67744" y="332656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>
                <a:latin typeface="Arial" pitchFamily="34" charset="0"/>
                <a:cs typeface="Arial" pitchFamily="34" charset="0"/>
              </a:rPr>
              <a:t>     Размер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i="1" dirty="0">
                <a:latin typeface="Arial" pitchFamily="34" charset="0"/>
                <a:cs typeface="Arial" pitchFamily="34" charset="0"/>
              </a:rPr>
              <a:t>Места обитания</a:t>
            </a:r>
          </a:p>
        </p:txBody>
      </p:sp>
      <p:pic>
        <p:nvPicPr>
          <p:cNvPr id="5" name="Содержимое 4" descr="5573406_large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4355976" y="548680"/>
            <a:ext cx="4203958" cy="567623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394720" cy="4691063"/>
          </a:xfrm>
        </p:spPr>
        <p:txBody>
          <a:bodyPr/>
          <a:lstStyle/>
          <a:p>
            <a:pPr algn="ctr"/>
            <a:r>
              <a:rPr lang="ru-RU" sz="2400" i="1" dirty="0">
                <a:latin typeface="Arial" pitchFamily="34" charset="0"/>
                <a:cs typeface="Arial" pitchFamily="34" charset="0"/>
              </a:rPr>
              <a:t>В России удод – перелётная птица. Появляется он обычно в конце апреля, а улетает на зимовку в конце лета или осенью. </a:t>
            </a:r>
          </a:p>
          <a:p>
            <a:pPr algn="ctr"/>
            <a:r>
              <a:rPr lang="ru-RU" sz="2400" i="1" dirty="0">
                <a:latin typeface="Arial" pitchFamily="34" charset="0"/>
                <a:cs typeface="Arial" pitchFamily="34" charset="0"/>
              </a:rPr>
              <a:t>Обычен удод  только в южных регионах нашей страны. Чем ближе к северу тем ниже его численность.                                                                                                                                   </a:t>
            </a:r>
          </a:p>
          <a:p>
            <a:pPr algn="ctr"/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4008" y="6309320"/>
            <a:ext cx="3672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/>
              <a:t>Фото:</a:t>
            </a:r>
            <a:r>
              <a:rPr lang="en-US" sz="1400" i="1" dirty="0"/>
              <a:t> </a:t>
            </a:r>
            <a:r>
              <a:rPr lang="en-US" sz="1400" i="1" dirty="0" err="1"/>
              <a:t>Shapira</a:t>
            </a:r>
            <a:r>
              <a:rPr lang="en-US" sz="1400" i="1" dirty="0"/>
              <a:t> Svetlana</a:t>
            </a:r>
            <a:endParaRPr lang="ru-RU" sz="14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резентация17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Презентация17</Template>
  <TotalTime>510</TotalTime>
  <Words>1060</Words>
  <Application>Microsoft Office PowerPoint</Application>
  <PresentationFormat>Экран (4:3)</PresentationFormat>
  <Paragraphs>91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Arial</vt:lpstr>
      <vt:lpstr>Calibri</vt:lpstr>
      <vt:lpstr>Презентация17</vt:lpstr>
      <vt:lpstr>Удод-птица года 2016</vt:lpstr>
      <vt:lpstr>Презентация PowerPoint</vt:lpstr>
      <vt:lpstr>Птица года 2016</vt:lpstr>
      <vt:lpstr>Презентация PowerPoint</vt:lpstr>
      <vt:lpstr>Презентация PowerPoint</vt:lpstr>
      <vt:lpstr>Презентация PowerPoint</vt:lpstr>
      <vt:lpstr>Внешний вид</vt:lpstr>
      <vt:lpstr>Презентация PowerPoint</vt:lpstr>
      <vt:lpstr>Места обитания</vt:lpstr>
      <vt:lpstr>Родом эти птицы из Африки, но в процессе эволюции распространились в Азию и на юг Европы. В нашей стране удоды обитают в Ленинградской, Нижегородской, Ярославской и Новгородской областях.  За пределами России удоды гнездятся в Западной Европе, Южной Азии, в Африке и на Мадагаскаре </vt:lpstr>
      <vt:lpstr>Питание</vt:lpstr>
      <vt:lpstr>Гнездование</vt:lpstr>
      <vt:lpstr>   Практическая часть  Первый этап – подготовительный. Нарисовала рисунок удода, приготовила всё необходимое : газеты, клей, туалетную бумага, нитки, проволоку, краски и погрузилась в увлекательный мир творчества.  </vt:lpstr>
      <vt:lpstr>Этап второй - создание макета </vt:lpstr>
      <vt:lpstr>Работа движется</vt:lpstr>
      <vt:lpstr>Этап третий - оформление  изделия </vt:lpstr>
      <vt:lpstr>      Завершающий этап К основе макета я присоединила клюв, который мне изготовил папа, крылья  и хохолок,  сделанные мною из кожи, лапки из проволоки.  Поставить готовое изделие мне захотелось на такую подставку, чтобы она напоминала уголок природы, поэтому подставка зелёного цвета.   Полубуйтесь- вот он настоящий красавец- Удод.  Я думаю, не зря его выбрали птицей года 2016. </vt:lpstr>
      <vt:lpstr>              Рефлексия   Я рассматриваю готовое изделие, сопоставляю его с фотографиями удода в природе и понимаю, что у меня всё получилось. Макет выглядит как живая птица. Я навсегда запомню как выглядит удод, ведь я сделала  его своими руками. Теперь макет можно использовать в работе нашего экологического кружка, показывать младшим школьникам, чтобы заинтересовать их, увлечь к исследованию природы,  даже моим одноклассникам очень понравилась моя работа. Я - человек очень творческий, а когда творчество приносит пользу- приятно вдвойне. Кроме того, работая над проектом, я и сама приобрела новые знания, навыки работы с различными материалами, и, конечно, творческие способности. Я думаю, что у меня всё получилось и цель достигнута.  </vt:lpstr>
      <vt:lpstr>Использованные интернет-ресурсы: 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SUPER LOMAKIN</dc:creator>
  <cp:lastModifiedBy>tvk-2004@dnevnik.ru</cp:lastModifiedBy>
  <cp:revision>61</cp:revision>
  <cp:lastPrinted>2016-10-31T14:38:28Z</cp:lastPrinted>
  <dcterms:created xsi:type="dcterms:W3CDTF">2016-08-19T17:42:27Z</dcterms:created>
  <dcterms:modified xsi:type="dcterms:W3CDTF">2022-02-15T19:45:55Z</dcterms:modified>
</cp:coreProperties>
</file>