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2/15/2022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2/15/2022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5400" dirty="0"/>
              <a:t>Памятники природы Нижегородской области</a:t>
            </a:r>
          </a:p>
        </p:txBody>
      </p:sp>
      <p:sp>
        <p:nvSpPr>
          <p:cNvPr id="3" name="Подзаголовок 2"/>
          <p:cNvSpPr>
            <a:spLocks noGrp="1"/>
          </p:cNvSpPr>
          <p:nvPr>
            <p:ph type="subTitle" idx="1"/>
          </p:nvPr>
        </p:nvSpPr>
        <p:spPr>
          <a:xfrm>
            <a:off x="3400425" y="5534011"/>
            <a:ext cx="8791575" cy="1655762"/>
          </a:xfrm>
        </p:spPr>
        <p:txBody>
          <a:bodyPr/>
          <a:lstStyle/>
          <a:p>
            <a:pPr algn="r"/>
            <a:r>
              <a:rPr lang="ru-RU" dirty="0">
                <a:solidFill>
                  <a:schemeClr val="tx1"/>
                </a:solidFill>
              </a:rPr>
              <a:t>Выполнил: викулов артём</a:t>
            </a:r>
            <a:br>
              <a:rPr lang="ru-RU" dirty="0">
                <a:solidFill>
                  <a:schemeClr val="tx1"/>
                </a:solidFill>
              </a:rPr>
            </a:br>
            <a:r>
              <a:rPr lang="ru-RU" dirty="0">
                <a:solidFill>
                  <a:schemeClr val="tx1"/>
                </a:solidFill>
              </a:rPr>
              <a:t>Ученик 10 класса</a:t>
            </a:r>
          </a:p>
        </p:txBody>
      </p:sp>
    </p:spTree>
    <p:extLst>
      <p:ext uri="{BB962C8B-B14F-4D97-AF65-F5344CB8AC3E}">
        <p14:creationId xmlns:p14="http://schemas.microsoft.com/office/powerpoint/2010/main" val="2761943663"/>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6705" y="253551"/>
            <a:ext cx="4218715" cy="1639884"/>
          </a:xfrm>
        </p:spPr>
        <p:txBody>
          <a:bodyPr/>
          <a:lstStyle/>
          <a:p>
            <a:pPr algn="ctr"/>
            <a:r>
              <a:rPr lang="ru-RU" dirty="0"/>
              <a:t>Легенда о светлояре </a:t>
            </a:r>
          </a:p>
        </p:txBody>
      </p:sp>
      <p:pic>
        <p:nvPicPr>
          <p:cNvPr id="5" name="Объект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511076" y="1931300"/>
            <a:ext cx="6019337" cy="3859900"/>
          </a:xfrm>
        </p:spPr>
      </p:pic>
      <p:sp>
        <p:nvSpPr>
          <p:cNvPr id="4" name="Текст 3"/>
          <p:cNvSpPr>
            <a:spLocks noGrp="1"/>
          </p:cNvSpPr>
          <p:nvPr>
            <p:ph type="body" sz="half" idx="2"/>
          </p:nvPr>
        </p:nvSpPr>
        <p:spPr>
          <a:xfrm>
            <a:off x="1146705" y="1931300"/>
            <a:ext cx="4364371" cy="3859900"/>
          </a:xfrm>
        </p:spPr>
        <p:txBody>
          <a:bodyPr>
            <a:noAutofit/>
          </a:bodyPr>
          <a:lstStyle/>
          <a:p>
            <a:r>
              <a:rPr lang="ru-RU" sz="1700" dirty="0"/>
              <a:t>Само озеро давно окутано сказаниями и легендами. Некогда здесь был город Китеж, было это во времена монгольского ига. Город был богатый, в его сердце высились шесть золотых куполов. Хан Батый устремился к граду, но был поражен, что жители не защищаются. Но стоило ему приблизиться, как забурлило озеро Светлояр и затопило город. Говорят легенды, что именно об этом молились в этот момент жители и просили защиты у Богородицы. Услышала Матерь Божья и сошла на землю, в один миг спрятала город от жестокого хана... </a:t>
            </a:r>
          </a:p>
        </p:txBody>
      </p:sp>
    </p:spTree>
    <p:extLst>
      <p:ext uri="{BB962C8B-B14F-4D97-AF65-F5344CB8AC3E}">
        <p14:creationId xmlns:p14="http://schemas.microsoft.com/office/powerpoint/2010/main" val="2269053905"/>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Озеро Нестиарское</a:t>
            </a:r>
          </a:p>
        </p:txBody>
      </p:sp>
      <p:pic>
        <p:nvPicPr>
          <p:cNvPr id="5" name="Объект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42317" y="2086061"/>
            <a:ext cx="5891213" cy="3868563"/>
          </a:xfrm>
        </p:spPr>
      </p:pic>
      <p:sp>
        <p:nvSpPr>
          <p:cNvPr id="4" name="Текст 3"/>
          <p:cNvSpPr>
            <a:spLocks noGrp="1"/>
          </p:cNvSpPr>
          <p:nvPr>
            <p:ph type="body" sz="half" idx="2"/>
          </p:nvPr>
        </p:nvSpPr>
        <p:spPr/>
        <p:txBody>
          <a:bodyPr/>
          <a:lstStyle/>
          <a:p>
            <a:r>
              <a:rPr lang="ru-RU" dirty="0"/>
              <a:t>Озеро Нестиар (Площадь - около 30 гектаров, глубина - до 24 метров, метеоритного происхождения) - хранитель легенд об историческом прошлом русского народа. По одной версии, название озера происходит от имени старца Нестера, геройски погибшего во время нашествия полчищ хана Батыя. По другой, охотники лесные набрели на озеро в ненастье и назвали Ненастным яром.</a:t>
            </a:r>
          </a:p>
        </p:txBody>
      </p:sp>
    </p:spTree>
    <p:extLst>
      <p:ext uri="{BB962C8B-B14F-4D97-AF65-F5344CB8AC3E}">
        <p14:creationId xmlns:p14="http://schemas.microsoft.com/office/powerpoint/2010/main" val="1739771450"/>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Легенды нестиара</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772438" y="1708466"/>
            <a:ext cx="5098589" cy="3826486"/>
          </a:xfrm>
        </p:spPr>
      </p:pic>
      <p:sp>
        <p:nvSpPr>
          <p:cNvPr id="4" name="Текст 3"/>
          <p:cNvSpPr>
            <a:spLocks noGrp="1"/>
          </p:cNvSpPr>
          <p:nvPr>
            <p:ph type="body" sz="half" idx="2"/>
          </p:nvPr>
        </p:nvSpPr>
        <p:spPr/>
        <p:txBody>
          <a:bodyPr>
            <a:noAutofit/>
          </a:bodyPr>
          <a:lstStyle/>
          <a:p>
            <a:r>
              <a:rPr lang="ru-RU" dirty="0"/>
              <a:t>Один писатель-сказочник сочинил красивую легенду про девушку Настеньку, которая якобы подарила водоему свое имя. Во время штурма одного из русских городков татарами она была изуродована стрелами и раскаленной смолой. И пошла она в Керженские леса — к озерам Яру Светлому и Яру Темному. Вернули озера девушке былую красоту. Возрадовались люди чуду и Темный Яр прозвали Настиным. После “Настин Яр” переделали по “Нестиар”.</a:t>
            </a:r>
          </a:p>
        </p:txBody>
      </p:sp>
    </p:spTree>
    <p:extLst>
      <p:ext uri="{BB962C8B-B14F-4D97-AF65-F5344CB8AC3E}">
        <p14:creationId xmlns:p14="http://schemas.microsoft.com/office/powerpoint/2010/main" val="3632081766"/>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Легенда о храме</a:t>
            </a:r>
          </a:p>
        </p:txBody>
      </p:sp>
      <p:sp>
        <p:nvSpPr>
          <p:cNvPr id="3" name="Объект 2"/>
          <p:cNvSpPr>
            <a:spLocks noGrp="1"/>
          </p:cNvSpPr>
          <p:nvPr>
            <p:ph sz="half" idx="1"/>
          </p:nvPr>
        </p:nvSpPr>
        <p:spPr>
          <a:xfrm>
            <a:off x="1141410" y="2249485"/>
            <a:ext cx="5030790" cy="4450719"/>
          </a:xfrm>
        </p:spPr>
        <p:txBody>
          <a:bodyPr>
            <a:normAutofit fontScale="55000" lnSpcReduction="20000"/>
          </a:bodyPr>
          <a:lstStyle/>
          <a:p>
            <a:pPr marL="0" indent="0">
              <a:buNone/>
            </a:pPr>
            <a:r>
              <a:rPr lang="ru-RU" dirty="0"/>
              <a:t>Однажды городке Васильсурске срубили храм, а в него поместили чудотворную икону Варлаама Хутынского. Пришли наутро освящать — а храма и нету! Нашлись очевидцы, которые видели, что храм поднялся в воздух, повисел на Волгой — и стал медленно планировать на Север — над лесами, над болотами…</a:t>
            </a:r>
          </a:p>
          <a:p>
            <a:pPr marL="0" indent="0">
              <a:buNone/>
            </a:pPr>
            <a:r>
              <a:rPr lang="ru-RU" dirty="0"/>
              <a:t>К тому времени у озера Нестиар уже жили люди. Представляете: утром выбираются нестиарцы из своих черных неказистых изб — а пред ними красивый храм! По преданию их озеро было названо так в честь старца Нестора, жившего когда-то здесь в уединении и убитого монголами. Во всяком случае про Настеньку я узнал уже после того как покинул Нестиары, здесь сказки этой не знают. А вот в Нестора и в особенности в летающий храм в Нестиарах верят вполне.</a:t>
            </a:r>
          </a:p>
          <a:p>
            <a:pPr marL="0" indent="0">
              <a:buNone/>
            </a:pPr>
            <a:r>
              <a:rPr lang="ru-RU" dirty="0"/>
              <a:t>Легенда говорит, что он “невидимо стоял на озером”, а после приземлился на высоком берегу. Все местные убеждены, что так оно и было. Если учитывать, что Васильсурск основан отцом Ивана Грозного в начале XVI века, можно предположить, что случилось это около пятисот лет назад.</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910599" y="1861128"/>
            <a:ext cx="3557638" cy="4758158"/>
          </a:xfrm>
        </p:spPr>
      </p:pic>
    </p:spTree>
    <p:extLst>
      <p:ext uri="{BB962C8B-B14F-4D97-AF65-F5344CB8AC3E}">
        <p14:creationId xmlns:p14="http://schemas.microsoft.com/office/powerpoint/2010/main" val="240269663"/>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Легенда о монастыре </a:t>
            </a:r>
          </a:p>
        </p:txBody>
      </p:sp>
      <p:sp>
        <p:nvSpPr>
          <p:cNvPr id="3" name="Объект 2"/>
          <p:cNvSpPr>
            <a:spLocks noGrp="1"/>
          </p:cNvSpPr>
          <p:nvPr>
            <p:ph sz="half" idx="1"/>
          </p:nvPr>
        </p:nvSpPr>
        <p:spPr/>
        <p:txBody>
          <a:bodyPr>
            <a:normAutofit lnSpcReduction="10000"/>
          </a:bodyPr>
          <a:lstStyle/>
          <a:p>
            <a:pPr marL="0" indent="0">
              <a:buNone/>
            </a:pPr>
            <a:r>
              <a:rPr lang="ru-RU" dirty="0"/>
              <a:t>Говорят, во времена старца Нестора здесь был монастырь. Когда татары подступили к нему, он ушел в воду, дабы не сдаться на поругание. Татры видели, как монастырь под землю ушел, а образовавшуюся бездну стала медленно заполнять вода. </a:t>
            </a:r>
          </a:p>
        </p:txBody>
      </p:sp>
      <p:pic>
        <p:nvPicPr>
          <p:cNvPr id="5" name="Объект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018492" y="2192140"/>
            <a:ext cx="5028919" cy="3771690"/>
          </a:xfrm>
        </p:spPr>
      </p:pic>
    </p:spTree>
    <p:extLst>
      <p:ext uri="{BB962C8B-B14F-4D97-AF65-F5344CB8AC3E}">
        <p14:creationId xmlns:p14="http://schemas.microsoft.com/office/powerpoint/2010/main" val="3151262689"/>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Заключение</a:t>
            </a:r>
          </a:p>
        </p:txBody>
      </p:sp>
      <p:sp>
        <p:nvSpPr>
          <p:cNvPr id="3" name="Объект 2"/>
          <p:cNvSpPr>
            <a:spLocks noGrp="1"/>
          </p:cNvSpPr>
          <p:nvPr>
            <p:ph idx="1"/>
          </p:nvPr>
        </p:nvSpPr>
        <p:spPr/>
        <p:txBody>
          <a:bodyPr/>
          <a:lstStyle/>
          <a:p>
            <a:pPr marL="0" indent="0">
              <a:buNone/>
            </a:pPr>
            <a:r>
              <a:rPr lang="ru-RU" sz="2800" dirty="0"/>
              <a:t>И это была лишь малая часть всех памятников природы и других охраняемых объектов Нижегородской области. Наша область полна красивых мест и легенд, связанных с ними, всё это нужно беречь и передавать будущим поколениям. </a:t>
            </a:r>
          </a:p>
        </p:txBody>
      </p:sp>
    </p:spTree>
    <p:extLst>
      <p:ext uri="{BB962C8B-B14F-4D97-AF65-F5344CB8AC3E}">
        <p14:creationId xmlns:p14="http://schemas.microsoft.com/office/powerpoint/2010/main" val="3874083029"/>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223007" y="416217"/>
            <a:ext cx="9905998" cy="1478570"/>
          </a:xfrm>
        </p:spPr>
        <p:txBody>
          <a:bodyPr/>
          <a:lstStyle/>
          <a:p>
            <a:pPr algn="ctr"/>
            <a:r>
              <a:rPr lang="ru-RU" dirty="0"/>
              <a:t>Нижегородская область</a:t>
            </a:r>
          </a:p>
        </p:txBody>
      </p:sp>
      <p:pic>
        <p:nvPicPr>
          <p:cNvPr id="9" name="Объект 8"/>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627376" y="1668210"/>
            <a:ext cx="4151453" cy="4198516"/>
          </a:xfrm>
        </p:spPr>
      </p:pic>
      <p:sp>
        <p:nvSpPr>
          <p:cNvPr id="7" name="Текст 6"/>
          <p:cNvSpPr>
            <a:spLocks noGrp="1"/>
          </p:cNvSpPr>
          <p:nvPr>
            <p:ph sz="half" idx="2"/>
          </p:nvPr>
        </p:nvSpPr>
        <p:spPr>
          <a:xfrm>
            <a:off x="1223007" y="1894787"/>
            <a:ext cx="5404369" cy="3541714"/>
          </a:xfrm>
        </p:spPr>
        <p:txBody>
          <a:bodyPr>
            <a:normAutofit/>
          </a:bodyPr>
          <a:lstStyle/>
          <a:p>
            <a:pPr marL="0" indent="0">
              <a:buNone/>
            </a:pPr>
            <a:r>
              <a:rPr lang="ru-RU" sz="2000" dirty="0"/>
              <a:t>Нижегородская область богата природными достопримечательностями. Всего в области насчитывается около 300 памятников природы различной значимости.</a:t>
            </a:r>
          </a:p>
        </p:txBody>
      </p:sp>
    </p:spTree>
    <p:extLst>
      <p:ext uri="{BB962C8B-B14F-4D97-AF65-F5344CB8AC3E}">
        <p14:creationId xmlns:p14="http://schemas.microsoft.com/office/powerpoint/2010/main" val="1197555646"/>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Смирновский пруд </a:t>
            </a:r>
          </a:p>
        </p:txBody>
      </p:sp>
      <p:sp>
        <p:nvSpPr>
          <p:cNvPr id="3" name="Объект 2"/>
          <p:cNvSpPr>
            <a:spLocks noGrp="1"/>
          </p:cNvSpPr>
          <p:nvPr>
            <p:ph sz="half" idx="1"/>
          </p:nvPr>
        </p:nvSpPr>
        <p:spPr>
          <a:xfrm>
            <a:off x="1238081" y="2097087"/>
            <a:ext cx="4781718" cy="4069043"/>
          </a:xfrm>
        </p:spPr>
        <p:txBody>
          <a:bodyPr>
            <a:normAutofit fontScale="62500" lnSpcReduction="20000"/>
          </a:bodyPr>
          <a:lstStyle/>
          <a:p>
            <a:pPr marL="0" indent="0">
              <a:buNone/>
            </a:pPr>
            <a:r>
              <a:rPr lang="ru-RU" dirty="0"/>
              <a:t>Смирновский пруд — пруд в городе Арзамасе. История Смирновского пруда начинается в конце XIX века. Видимо, в это время он и получил название – Смирновский (по одной из версий), в честь некого купца Смирнова, который возглавил работы по обустройству пруда.</a:t>
            </a:r>
          </a:p>
          <a:p>
            <a:pPr marL="0" indent="0">
              <a:buNone/>
            </a:pPr>
            <a:r>
              <a:rPr lang="ru-RU" dirty="0"/>
              <a:t>Народная молва гласит, что на деньги этого купца берега выкладывались плиткой, были установлены беседки для отдыха. В ту пору границы водоема не соответствовали современным границам. Пруд был несколько больше по площади.</a:t>
            </a:r>
          </a:p>
          <a:p>
            <a:pPr marL="0" indent="0">
              <a:buNone/>
            </a:pPr>
            <a:r>
              <a:rPr lang="ru-RU" dirty="0">
                <a:effectLst/>
              </a:rPr>
              <a:t>Смирновский пруд взят под государственную охрану 14 февраля 1984 года.</a:t>
            </a:r>
            <a:endParaRPr lang="ru-RU" dirty="0"/>
          </a:p>
        </p:txBody>
      </p:sp>
      <p:pic>
        <p:nvPicPr>
          <p:cNvPr id="5" name="Объект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040070" y="2192140"/>
            <a:ext cx="5007341" cy="3755506"/>
          </a:xfrm>
        </p:spPr>
      </p:pic>
    </p:spTree>
    <p:extLst>
      <p:ext uri="{BB962C8B-B14F-4D97-AF65-F5344CB8AC3E}">
        <p14:creationId xmlns:p14="http://schemas.microsoft.com/office/powerpoint/2010/main" val="2644520105"/>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Озеро Большой Культей</a:t>
            </a:r>
          </a:p>
        </p:txBody>
      </p:sp>
      <p:sp>
        <p:nvSpPr>
          <p:cNvPr id="3" name="Объект 2"/>
          <p:cNvSpPr>
            <a:spLocks noGrp="1"/>
          </p:cNvSpPr>
          <p:nvPr>
            <p:ph sz="half" idx="1"/>
          </p:nvPr>
        </p:nvSpPr>
        <p:spPr/>
        <p:txBody>
          <a:bodyPr>
            <a:normAutofit/>
          </a:bodyPr>
          <a:lstStyle/>
          <a:p>
            <a:pPr marL="0" indent="0">
              <a:buNone/>
            </a:pPr>
            <a:r>
              <a:rPr lang="ru-RU" sz="2000" dirty="0"/>
              <a:t>Взято под охрану 26.01.78 как место произрастания редких видов сфаг­новых мхов, площадь 23,9 га.</a:t>
            </a:r>
          </a:p>
          <a:p>
            <a:pPr marL="0" indent="0">
              <a:buNone/>
            </a:pPr>
            <a:r>
              <a:rPr lang="ru-RU" sz="2000" dirty="0"/>
              <a:t>Озеро Большой Культей находится в 8 км к северу от п. Дорогуча.</a:t>
            </a:r>
          </a:p>
          <a:p>
            <a:pPr marL="0" indent="0">
              <a:buNone/>
            </a:pPr>
            <a:r>
              <a:rPr lang="ru-RU" sz="2000" dirty="0"/>
              <a:t>Этот живописный водоем имеет рекреационное значение и вы­полняет водоохранную роль.</a:t>
            </a:r>
          </a:p>
        </p:txBody>
      </p:sp>
      <p:pic>
        <p:nvPicPr>
          <p:cNvPr id="5" name="Объект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999681" y="2249487"/>
            <a:ext cx="5315015" cy="3479674"/>
          </a:xfrm>
        </p:spPr>
      </p:pic>
    </p:spTree>
    <p:extLst>
      <p:ext uri="{BB962C8B-B14F-4D97-AF65-F5344CB8AC3E}">
        <p14:creationId xmlns:p14="http://schemas.microsoft.com/office/powerpoint/2010/main" val="2116830282"/>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Река Урга</a:t>
            </a:r>
          </a:p>
        </p:txBody>
      </p:sp>
      <p:sp>
        <p:nvSpPr>
          <p:cNvPr id="3" name="Объект 2"/>
          <p:cNvSpPr>
            <a:spLocks noGrp="1"/>
          </p:cNvSpPr>
          <p:nvPr>
            <p:ph sz="half" idx="1"/>
          </p:nvPr>
        </p:nvSpPr>
        <p:spPr/>
        <p:txBody>
          <a:bodyPr>
            <a:normAutofit/>
          </a:bodyPr>
          <a:lstStyle/>
          <a:p>
            <a:pPr marL="0" indent="0">
              <a:buNone/>
            </a:pPr>
            <a:r>
              <a:rPr lang="ru-RU" sz="2000" dirty="0"/>
              <a:t>Угра́ — река в Смоленской и Калужской областях России, левый приток Оки (бассейн Волги). Длина — 399 км, площадь бассейна — 15 700 км².</a:t>
            </a:r>
          </a:p>
        </p:txBody>
      </p:sp>
      <p:pic>
        <p:nvPicPr>
          <p:cNvPr id="6" name="Объект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019799" y="2249486"/>
            <a:ext cx="5255179" cy="3491774"/>
          </a:xfrm>
        </p:spPr>
      </p:pic>
    </p:spTree>
    <p:extLst>
      <p:ext uri="{BB962C8B-B14F-4D97-AF65-F5344CB8AC3E}">
        <p14:creationId xmlns:p14="http://schemas.microsoft.com/office/powerpoint/2010/main" val="2198838207"/>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0739" y="609602"/>
            <a:ext cx="4363181" cy="1639884"/>
          </a:xfrm>
        </p:spPr>
        <p:txBody>
          <a:bodyPr/>
          <a:lstStyle/>
          <a:p>
            <a:r>
              <a:rPr lang="ru-RU" dirty="0"/>
              <a:t>Стояние на реке угре</a:t>
            </a:r>
          </a:p>
        </p:txBody>
      </p:sp>
      <p:pic>
        <p:nvPicPr>
          <p:cNvPr id="5" name="Объект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940363" y="697334"/>
            <a:ext cx="3449809" cy="5832186"/>
          </a:xfrm>
        </p:spPr>
      </p:pic>
      <p:sp>
        <p:nvSpPr>
          <p:cNvPr id="4" name="Текст 3"/>
          <p:cNvSpPr>
            <a:spLocks noGrp="1"/>
          </p:cNvSpPr>
          <p:nvPr>
            <p:ph type="body" sz="half" idx="2"/>
          </p:nvPr>
        </p:nvSpPr>
        <p:spPr>
          <a:xfrm>
            <a:off x="1640739" y="2249486"/>
            <a:ext cx="4209725" cy="3541714"/>
          </a:xfrm>
        </p:spPr>
        <p:txBody>
          <a:bodyPr>
            <a:normAutofit/>
          </a:bodyPr>
          <a:lstStyle/>
          <a:p>
            <a:r>
              <a:rPr lang="ru-RU" sz="2000" dirty="0"/>
              <a:t>Стояние на реке Угре — военные действия в 1480 году между ханом Большой Орды Ахматом и великим князем московским Иваном III. По мнению большинства советских и российских историков, положило конец монголо-татарскому игу на севере и северо-востоке Руси</a:t>
            </a:r>
          </a:p>
        </p:txBody>
      </p:sp>
    </p:spTree>
    <p:extLst>
      <p:ext uri="{BB962C8B-B14F-4D97-AF65-F5344CB8AC3E}">
        <p14:creationId xmlns:p14="http://schemas.microsoft.com/office/powerpoint/2010/main" val="3998744242"/>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pPr algn="ctr"/>
            <a:r>
              <a:rPr lang="ru-RU" dirty="0"/>
              <a:t>Священные рощи Тоншаевского района</a:t>
            </a:r>
          </a:p>
        </p:txBody>
      </p:sp>
      <p:sp>
        <p:nvSpPr>
          <p:cNvPr id="8" name="Объект 7"/>
          <p:cNvSpPr>
            <a:spLocks noGrp="1"/>
          </p:cNvSpPr>
          <p:nvPr>
            <p:ph sz="half" idx="1"/>
          </p:nvPr>
        </p:nvSpPr>
        <p:spPr>
          <a:xfrm>
            <a:off x="1141410" y="1966365"/>
            <a:ext cx="4878389" cy="4515355"/>
          </a:xfrm>
        </p:spPr>
        <p:txBody>
          <a:bodyPr>
            <a:normAutofit fontScale="70000" lnSpcReduction="20000"/>
          </a:bodyPr>
          <a:lstStyle/>
          <a:p>
            <a:pPr marL="0" indent="0">
              <a:buNone/>
            </a:pPr>
            <a:r>
              <a:rPr lang="ru-RU" dirty="0"/>
              <a:t>Заветлужье, дальний лесной угол на стыке Нижегородской, Костромской и Кировской областей. Эта земля издавна обжита различными племенами волжско-финского происхождения. Считается, что из ныне живущих здесь народов первыми в междуречье Ветлуги и Вятки появились вытеснившие или ассимилировавшие мерю, удмуртов и других своих предшественников марийцы. Те, что в древнерусских летописях именовались черемисами, и что периодически на взаимовыгодной основе поддерживали то одного, то другого князя в междоусобной борьбе, а позже включились в непростые военно-дипломатические отношения Руси с Ордой. Они и в наши дни составляют значительную часть местного населения.</a:t>
            </a:r>
          </a:p>
        </p:txBody>
      </p:sp>
      <p:pic>
        <p:nvPicPr>
          <p:cNvPr id="12" name="Объект 11"/>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094412" y="2453185"/>
            <a:ext cx="5559992" cy="3541714"/>
          </a:xfrm>
        </p:spPr>
      </p:pic>
    </p:spTree>
    <p:extLst>
      <p:ext uri="{BB962C8B-B14F-4D97-AF65-F5344CB8AC3E}">
        <p14:creationId xmlns:p14="http://schemas.microsoft.com/office/powerpoint/2010/main" val="3079590830"/>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Легенда про рощу</a:t>
            </a:r>
          </a:p>
        </p:txBody>
      </p:sp>
      <p:pic>
        <p:nvPicPr>
          <p:cNvPr id="5" name="Объект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79881" y="1464432"/>
            <a:ext cx="5891213" cy="4326768"/>
          </a:xfrm>
        </p:spPr>
      </p:pic>
      <p:sp>
        <p:nvSpPr>
          <p:cNvPr id="4" name="Текст 3"/>
          <p:cNvSpPr>
            <a:spLocks noGrp="1"/>
          </p:cNvSpPr>
          <p:nvPr>
            <p:ph type="body" sz="half" idx="2"/>
          </p:nvPr>
        </p:nvSpPr>
        <p:spPr/>
        <p:txBody>
          <a:bodyPr/>
          <a:lstStyle/>
          <a:p>
            <a:r>
              <a:rPr lang="ru-RU" dirty="0"/>
              <a:t>Есть предание, что в этой роще возле деревни Ромачи похоронен Ош Пондаш — легендарный князь северных марийцев времен Ивана Грозного, воевавший с ним, а затем примирившийся и породнившийся после женитьбы на одной из родственниц царя. После смерти стал почитаемым божеством в Поветлужье.</a:t>
            </a:r>
          </a:p>
        </p:txBody>
      </p:sp>
    </p:spTree>
    <p:extLst>
      <p:ext uri="{BB962C8B-B14F-4D97-AF65-F5344CB8AC3E}">
        <p14:creationId xmlns:p14="http://schemas.microsoft.com/office/powerpoint/2010/main" val="235801183"/>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Озеро Светлояр</a:t>
            </a:r>
          </a:p>
        </p:txBody>
      </p:sp>
      <p:sp>
        <p:nvSpPr>
          <p:cNvPr id="3" name="Объект 2"/>
          <p:cNvSpPr>
            <a:spLocks noGrp="1"/>
          </p:cNvSpPr>
          <p:nvPr>
            <p:ph sz="half" idx="1"/>
          </p:nvPr>
        </p:nvSpPr>
        <p:spPr/>
        <p:txBody>
          <a:bodyPr>
            <a:normAutofit/>
          </a:bodyPr>
          <a:lstStyle/>
          <a:p>
            <a:pPr marL="0" indent="0">
              <a:buNone/>
            </a:pPr>
            <a:r>
              <a:rPr lang="ru-RU" sz="2000" dirty="0"/>
              <a:t>Много разговоров ходит о чудесах, творимых озером с звучным названием - Светлояр в Нижегородской области. Свидетели и очевидцы утверждают, что вода в озере святая, дарит исцеление и все блага, потому что именно здесь ступала нога самой Богородицы. </a:t>
            </a:r>
          </a:p>
          <a:p>
            <a:pPr marL="0" indent="0">
              <a:buNone/>
            </a:pPr>
            <a:endParaRPr lang="ru-RU" dirty="0"/>
          </a:p>
        </p:txBody>
      </p:sp>
      <p:pic>
        <p:nvPicPr>
          <p:cNvPr id="5" name="Объект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094412" y="2097088"/>
            <a:ext cx="5503333" cy="3694112"/>
          </a:xfrm>
        </p:spPr>
      </p:pic>
    </p:spTree>
    <p:extLst>
      <p:ext uri="{BB962C8B-B14F-4D97-AF65-F5344CB8AC3E}">
        <p14:creationId xmlns:p14="http://schemas.microsoft.com/office/powerpoint/2010/main" val="3173154814"/>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TM04033919[[fn=Контур]]</Template>
  <TotalTime>94</TotalTime>
  <Words>961</Words>
  <Application>Microsoft Office PowerPoint</Application>
  <PresentationFormat>Широкоэкранный</PresentationFormat>
  <Paragraphs>36</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Tw Cen MT</vt:lpstr>
      <vt:lpstr>Контур</vt:lpstr>
      <vt:lpstr>Памятники природы Нижегородской области</vt:lpstr>
      <vt:lpstr>Нижегородская область</vt:lpstr>
      <vt:lpstr>Смирновский пруд </vt:lpstr>
      <vt:lpstr>Озеро Большой Культей</vt:lpstr>
      <vt:lpstr>Река Урга</vt:lpstr>
      <vt:lpstr>Стояние на реке угре</vt:lpstr>
      <vt:lpstr>Священные рощи Тоншаевского района</vt:lpstr>
      <vt:lpstr>Легенда про рощу</vt:lpstr>
      <vt:lpstr>Озеро Светлояр</vt:lpstr>
      <vt:lpstr>Легенда о светлояре </vt:lpstr>
      <vt:lpstr>Озеро Нестиарское</vt:lpstr>
      <vt:lpstr>Легенды нестиара</vt:lpstr>
      <vt:lpstr>Легенда о храме</vt:lpstr>
      <vt:lpstr>Легенда о монастыре </vt:lpstr>
      <vt:lpstr>Заключение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Памятники природы Нижегородской области</dc:title>
  <dc:creator>Артем</dc:creator>
  <cp:lastModifiedBy>tvk-2004@dnevnik.ru</cp:lastModifiedBy>
  <cp:revision>14</cp:revision>
  <dcterms:created xsi:type="dcterms:W3CDTF">2017-12-04T12:41:14Z</dcterms:created>
  <dcterms:modified xsi:type="dcterms:W3CDTF">2022-02-15T18:57:43Z</dcterms:modified>
</cp:coreProperties>
</file>