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67" r:id="rId3"/>
    <p:sldId id="274" r:id="rId4"/>
    <p:sldId id="256" r:id="rId5"/>
    <p:sldId id="257" r:id="rId6"/>
    <p:sldId id="270" r:id="rId7"/>
    <p:sldId id="271" r:id="rId8"/>
    <p:sldId id="265" r:id="rId9"/>
    <p:sldId id="259" r:id="rId10"/>
    <p:sldId id="260" r:id="rId11"/>
    <p:sldId id="258" r:id="rId12"/>
    <p:sldId id="266" r:id="rId13"/>
    <p:sldId id="261" r:id="rId14"/>
    <p:sldId id="264" r:id="rId15"/>
    <p:sldId id="269" r:id="rId16"/>
    <p:sldId id="262" r:id="rId17"/>
    <p:sldId id="263" r:id="rId18"/>
    <p:sldId id="275" r:id="rId19"/>
    <p:sldId id="276" r:id="rId20"/>
    <p:sldId id="26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130EB-0E2D-4FE8-AD36-27D05AA6E91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2A02-25E8-4081-8BF0-95B4084485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DD14-EE2A-4FCD-BDA7-5C3C5228C4E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4873-57E2-449A-8A82-0388CE55E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34888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Constantia" pitchFamily="18" charset="0"/>
              </a:rPr>
              <a:t>Озеро </a:t>
            </a:r>
            <a:r>
              <a:rPr lang="ru-RU" sz="7200" dirty="0" err="1">
                <a:latin typeface="Constantia" pitchFamily="18" charset="0"/>
              </a:rPr>
              <a:t>Светлояр</a:t>
            </a:r>
            <a:endParaRPr lang="ru-RU" sz="72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Сорина Алина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Взгляд на происхождение озера с момента его изучения менялся и до сих пор не решен однозначно. Первым исследователем озера в конце XIX в. был великий русский учёный-почвовед В. В. Докучаев и его первая версия происхождения: озеро — метеоритный кратер. Метеоритная гипотеза происхождения </a:t>
            </a:r>
            <a:r>
              <a:rPr lang="ru-RU" sz="2000" b="1" dirty="0" err="1">
                <a:latin typeface="Constantia" pitchFamily="18" charset="0"/>
              </a:rPr>
              <a:t>Светлояра</a:t>
            </a:r>
            <a:r>
              <a:rPr lang="ru-RU" sz="2000" b="1" dirty="0">
                <a:latin typeface="Constantia" pitchFamily="18" charset="0"/>
              </a:rPr>
              <a:t>  подтверждается рядом исследований. В 2009 году опубликованы результаты полевых исследований, подтверждающих гипотезу о метеоритном происхождении озера 3,0—3,2 тыс. лет назад.</a:t>
            </a:r>
          </a:p>
        </p:txBody>
      </p:sp>
      <p:pic>
        <p:nvPicPr>
          <p:cNvPr id="3" name="Picture 2" descr="http://buro-nnov.ru/wp-content/uploads/svetloy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rusnardom.ru/wp-content/uploads/2014/08/kitezh-grad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949822" cy="32849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А вот как звучит предание. </a:t>
            </a:r>
          </a:p>
          <a:p>
            <a:r>
              <a:rPr lang="ru-RU" sz="2000" b="1" dirty="0">
                <a:latin typeface="Constantia" pitchFamily="18" charset="0"/>
              </a:rPr>
              <a:t>Ещё до нашествия монголо-татар великий князь Юрий Всеволодович вышел к </a:t>
            </a:r>
            <a:r>
              <a:rPr lang="ru-RU" sz="2000" b="1" dirty="0" err="1">
                <a:latin typeface="Constantia" pitchFamily="18" charset="0"/>
              </a:rPr>
              <a:t>Люнде</a:t>
            </a:r>
            <a:r>
              <a:rPr lang="ru-RU" sz="2000" b="1" dirty="0">
                <a:latin typeface="Constantia" pitchFamily="18" charset="0"/>
              </a:rPr>
              <a:t>  и </a:t>
            </a:r>
            <a:r>
              <a:rPr lang="ru-RU" sz="2000" b="1" dirty="0" err="1">
                <a:latin typeface="Constantia" pitchFamily="18" charset="0"/>
              </a:rPr>
              <a:t>Светлояру</a:t>
            </a:r>
            <a:r>
              <a:rPr lang="ru-RU" sz="2000" b="1" dirty="0">
                <a:latin typeface="Constantia" pitchFamily="18" charset="0"/>
              </a:rPr>
              <a:t>  на «зело прекрасно» место и поставил здесь город Китеж Большой. Во времена нашествия монголо-татар, хан Батый услышал о Китеже и принял решение захватить город. И была «сеча великая и кровопролитие  многое». Но силы были неравны, князь отступил. Татары захватили  местного жителя Гришку Кутерьму, и он, не выдержав пыток, провёл их тайными тропами к </a:t>
            </a:r>
            <a:r>
              <a:rPr lang="ru-RU" sz="2000" b="1" dirty="0" err="1">
                <a:latin typeface="Constantia" pitchFamily="18" charset="0"/>
              </a:rPr>
              <a:t>Светлояру</a:t>
            </a:r>
            <a:r>
              <a:rPr lang="ru-RU" sz="2000" b="1" dirty="0">
                <a:latin typeface="Constantia" pitchFamily="18" charset="0"/>
              </a:rPr>
              <a:t>. Из-за стен до татар доносились только колокольный звон и молитвы. Жители не собирались даже защищаться. И только татарские войска подошли к его вратам, из-под земли хлынули потоки воды и Китеж ушел под воду со всем жителями.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Говорят, что в тихую погоду можно услышать колокольный звон и хоровое пение, доносящееся из воды.</a:t>
            </a:r>
          </a:p>
        </p:txBody>
      </p:sp>
      <p:pic>
        <p:nvPicPr>
          <p:cNvPr id="23554" name="Picture 2" descr="http://xn----ctbjypmbbheq3i7a.xn--p1ai/images/news/legenda-ob-ozere-svetloj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6675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Озеро окружено достопримечательностями , и предания, имеющие и христианские, и языческие корни уживаются вместе(одна из версий происхождения названия озера – в честь языческого бога Ярило).</a:t>
            </a:r>
          </a:p>
          <a:p>
            <a:r>
              <a:rPr lang="ru-RU" sz="2000" b="1" dirty="0">
                <a:latin typeface="Constantia" pitchFamily="18" charset="0"/>
              </a:rPr>
              <a:t>На холме возле озера находится храм-часовня во имя казанской Божьей Матери в старорусском стиле. А рядом камень с ямкой – следом Богородицы, особо почитаемой в этих местах.</a:t>
            </a:r>
          </a:p>
        </p:txBody>
      </p:sp>
      <p:sp>
        <p:nvSpPr>
          <p:cNvPr id="4098" name="AutoShape 2" descr="https://upload.wikimedia.org/wikipedia/commons/thumb/c/c8/%D0%97%D0%BE%D0%BB%D0%BE%D1%82%D0%BE_%D0%BD%D0%B0_%D0%B3%D0%BE%D0%BB%D1%83%D0%B1%D0%BE%D0%BC.jpg/800px-%D0%97%D0%BE%D0%BB%D0%BE%D1%82%D0%BE_%D0%BD%D0%B0_%D0%B3%D0%BE%D0%BB%D1%83%D0%B1%D0%BE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Золото_на_голубо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852936"/>
            <a:ext cx="2953521" cy="3514690"/>
          </a:xfrm>
          <a:prstGeom prst="rect">
            <a:avLst/>
          </a:prstGeom>
        </p:spPr>
      </p:pic>
      <p:pic>
        <p:nvPicPr>
          <p:cNvPr id="4100" name="Picture 4" descr="http://s008.radikal.ru/i306/1011/b1/e9719611acc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49999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vetloyaar.narod.ru/Svetloyar.files/bi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572000" cy="27159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27984" y="2780928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Вдоль болотистых  берегов озера заботливо проложены деревянные мостики(которые в народе зовутся </a:t>
            </a:r>
            <a:r>
              <a:rPr lang="ru-RU" sz="2000" b="1" dirty="0" err="1">
                <a:latin typeface="Constantia" pitchFamily="18" charset="0"/>
              </a:rPr>
              <a:t>Батыевой</a:t>
            </a:r>
            <a:r>
              <a:rPr lang="ru-RU" sz="2000" b="1" dirty="0">
                <a:latin typeface="Constantia" pitchFamily="18" charset="0"/>
              </a:rPr>
              <a:t> тропой), по сторонам от которых стоят 4 деревянных креста в разных местах и даже языческий идол. Считается , если обойти вокруг озера по часовой стрелке три раза с молитвой, то исполнятся самые потаенные желания, и недуги телесные и душевные покинут вас. </a:t>
            </a:r>
          </a:p>
        </p:txBody>
      </p:sp>
      <p:pic>
        <p:nvPicPr>
          <p:cNvPr id="1028" name="Picture 4" descr="https://img.tourister.ru/files/1/4/3/2/8/1/1/5/clones/578_870_fixedwid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81642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Мостики приведут к святому источнику </a:t>
            </a:r>
            <a:r>
              <a:rPr lang="ru-RU" sz="2000" b="1" dirty="0" err="1">
                <a:latin typeface="Constantia" pitchFamily="18" charset="0"/>
              </a:rPr>
              <a:t>Кибелёк</a:t>
            </a:r>
            <a:r>
              <a:rPr lang="ru-RU" sz="2000" b="1" dirty="0">
                <a:latin typeface="Constantia" pitchFamily="18" charset="0"/>
              </a:rPr>
              <a:t>, а метров через сто – к могиле трех старцев.</a:t>
            </a:r>
          </a:p>
        </p:txBody>
      </p:sp>
      <p:pic>
        <p:nvPicPr>
          <p:cNvPr id="27650" name="Picture 2" descr="https://img.tourister.ru/files/1/4/3/2/8/1/8/3/clones/870_577_fixedwid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32448" cy="2582182"/>
          </a:xfrm>
          <a:prstGeom prst="rect">
            <a:avLst/>
          </a:prstGeom>
          <a:noFill/>
        </p:spPr>
      </p:pic>
      <p:pic>
        <p:nvPicPr>
          <p:cNvPr id="27652" name="Picture 4" descr="https://img.tourister.ru/files/1/4/3/2/8/1/8/5/clones/870_577_fixedwid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968552" cy="32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Ежегодно на озере проводятся праздники : Иконы Владимирской Богоматери (6 июля)(христианский праздник) и ночью того же дня – языческий Ивана Купалы с шествием вокруг озера со свечами, кострами и венками на воду.</a:t>
            </a:r>
          </a:p>
        </p:txBody>
      </p:sp>
      <p:pic>
        <p:nvPicPr>
          <p:cNvPr id="3074" name="Picture 2" descr="http://slavyanskaya-kultura.ru/images/6(517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502696" cy="2310595"/>
          </a:xfrm>
          <a:prstGeom prst="rect">
            <a:avLst/>
          </a:prstGeom>
          <a:noFill/>
        </p:spPr>
      </p:pic>
      <p:pic>
        <p:nvPicPr>
          <p:cNvPr id="3076" name="Picture 4" descr="http://cmet4uk.ru/_ph/6/412545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42849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Озеро оправдывает свое название : </a:t>
            </a:r>
            <a:r>
              <a:rPr lang="ru-RU" b="1" dirty="0" err="1">
                <a:latin typeface="Constantia" pitchFamily="18" charset="0"/>
              </a:rPr>
              <a:t>Светлояр</a:t>
            </a:r>
            <a:r>
              <a:rPr lang="ru-RU" b="1" dirty="0">
                <a:latin typeface="Constantia" pitchFamily="18" charset="0"/>
              </a:rPr>
              <a:t> – светлая глубина. Озеро </a:t>
            </a:r>
            <a:r>
              <a:rPr lang="ru-RU" b="1" dirty="0" err="1">
                <a:latin typeface="Constantia" pitchFamily="18" charset="0"/>
              </a:rPr>
              <a:t>подпитывается</a:t>
            </a:r>
            <a:r>
              <a:rPr lang="ru-RU" b="1" dirty="0">
                <a:latin typeface="Constantia" pitchFamily="18" charset="0"/>
              </a:rPr>
              <a:t>  из глубинных горизонтов водой низкой температуры и без бактериальной флоры. Местные жители говорят , что вода чистая из-за наличия серебра в воде.</a:t>
            </a:r>
          </a:p>
        </p:txBody>
      </p:sp>
      <p:pic>
        <p:nvPicPr>
          <p:cNvPr id="8194" name="Picture 2" descr="http://justa-nn.ru/image/upload/2016/09/53/53778b0e673bfaa82e27895bdc24ce0fb77840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4773"/>
            <a:ext cx="8784976" cy="5303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w2.google.com/mw-panoramio/photos/medium/21329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560840" cy="50355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Местные работники рьяно следят за чистотой пляжа. Но местами всё таки можно встретить следы неразумного пребывания человека на природе.</a:t>
            </a:r>
          </a:p>
          <a:p>
            <a:r>
              <a:rPr lang="ru-RU" b="1" dirty="0">
                <a:latin typeface="Constantia" pitchFamily="18" charset="0"/>
              </a:rPr>
              <a:t>В старину люди относились к озеру почтительно. До 60-х годов ХХ века в озере не принято было купаться – оно считалось священным .</a:t>
            </a:r>
          </a:p>
          <a:p>
            <a:r>
              <a:rPr lang="ru-RU" b="1" dirty="0">
                <a:latin typeface="Constantia" pitchFamily="18" charset="0"/>
              </a:rPr>
              <a:t>В настоящее время имеются освященные купальни, желающие 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мо</a:t>
            </a:r>
            <a:r>
              <a:rPr lang="ru-RU" b="1" dirty="0">
                <a:latin typeface="Constantia" pitchFamily="18" charset="0"/>
              </a:rPr>
              <a:t>гут совершить омовение.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lavyanskaya-kultura.ru/images/2(99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12968" cy="46001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404664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Замечено, что после купания людей анализ вод </a:t>
            </a:r>
            <a:r>
              <a:rPr lang="ru-RU" b="1" dirty="0" err="1">
                <a:latin typeface="Constantia" pitchFamily="18" charset="0"/>
              </a:rPr>
              <a:t>Светлояра</a:t>
            </a:r>
            <a:r>
              <a:rPr lang="ru-RU" b="1" dirty="0">
                <a:latin typeface="Constantia" pitchFamily="18" charset="0"/>
              </a:rPr>
              <a:t> становится все хуже. Появляются сине-зеленые водоросли, изменяющие оттенок и качество воды. Пока что воду из озера еще можно пить, ведь в ней содержатся частицы меди и серебра, действующие как антисептики. Но если туристы не научатся вести себя благоразумно, скоро </a:t>
            </a:r>
            <a:r>
              <a:rPr lang="ru-RU" b="1" dirty="0" err="1">
                <a:latin typeface="Constantia" pitchFamily="18" charset="0"/>
              </a:rPr>
              <a:t>Светлояр</a:t>
            </a:r>
            <a:r>
              <a:rPr lang="ru-RU" b="1" dirty="0">
                <a:latin typeface="Constantia" pitchFamily="18" charset="0"/>
              </a:rPr>
              <a:t> перестанет быть целебным.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48680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Constantia" pitchFamily="18" charset="0"/>
              </a:rPr>
              <a:t>План: </a:t>
            </a:r>
          </a:p>
          <a:p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nstantia" pitchFamily="18" charset="0"/>
              </a:rPr>
              <a:t>Введение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nstantia" pitchFamily="18" charset="0"/>
              </a:rPr>
              <a:t>Географическое описание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35699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nstantia" pitchFamily="18" charset="0"/>
              </a:rPr>
              <a:t>Легенда озера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41490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nstantia" pitchFamily="18" charset="0"/>
              </a:rPr>
              <a:t>Достопримечательности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508518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nstantia" pitchFamily="18" charset="0"/>
              </a:rPr>
              <a:t>Экология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nstantia" pitchFamily="18" charset="0"/>
              </a:rPr>
              <a:t>«Поруганное озеро – это поруганный храм.»- так написано на одном из стендов близ озера.</a:t>
            </a:r>
          </a:p>
        </p:txBody>
      </p:sp>
      <p:pic>
        <p:nvPicPr>
          <p:cNvPr id="28674" name="Picture 2" descr="https://img.lookmytrips.com/images/look5avb/big-58b02f1fff93672756096759-595a29be47695-1clkad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308" y="2181513"/>
            <a:ext cx="6306028" cy="4199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340768"/>
            <a:ext cx="61206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onstantia" pitchFamily="18" charset="0"/>
              </a:rPr>
              <a:t>Вывод:</a:t>
            </a:r>
          </a:p>
          <a:p>
            <a:r>
              <a:rPr lang="ru-RU" sz="2400" b="1">
                <a:latin typeface="Constantia" pitchFamily="18" charset="0"/>
              </a:rPr>
              <a:t>Мы узнали, </a:t>
            </a:r>
            <a:endParaRPr lang="ru-RU" sz="2400" b="1" dirty="0">
              <a:latin typeface="Constant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Constantia" pitchFamily="18" charset="0"/>
              </a:rPr>
              <a:t>где находится озеро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Constantia" pitchFamily="18" charset="0"/>
              </a:rPr>
              <a:t>какие достопримечательности есть поблизости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Constantia" pitchFamily="18" charset="0"/>
              </a:rPr>
              <a:t>легенду о граде-Китеже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Constantia" pitchFamily="18" charset="0"/>
              </a:rPr>
              <a:t>озеро находится в природоохранной зоне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Constantia" pitchFamily="18" charset="0"/>
              </a:rPr>
              <a:t>Цели: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Ближе познакомится с историей озера </a:t>
            </a:r>
            <a:r>
              <a:rPr lang="ru-RU" sz="2800" dirty="0" err="1">
                <a:latin typeface="Constantia" pitchFamily="18" charset="0"/>
              </a:rPr>
              <a:t>Светлояр</a:t>
            </a:r>
            <a:r>
              <a:rPr lang="ru-RU" sz="2800" dirty="0">
                <a:latin typeface="Constantia" pitchFamily="18" charset="0"/>
              </a:rPr>
              <a:t>, его легендами и достопримечательностями.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07707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Показать значимость охраны экологии озера.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Нижегородская область богата своими историческими и культурными ценностями. Здесь имеются красивейшие природные ландшафты, заповедники, национальные парки.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5085184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С каждым годом появляется всё больше </a:t>
            </a:r>
            <a:r>
              <a:rPr lang="ru-RU" sz="2000" b="1" dirty="0" err="1">
                <a:latin typeface="Constantia" pitchFamily="18" charset="0"/>
              </a:rPr>
              <a:t>экотуров</a:t>
            </a:r>
            <a:r>
              <a:rPr lang="ru-RU" sz="2000" b="1" dirty="0">
                <a:latin typeface="Constantia" pitchFamily="18" charset="0"/>
              </a:rPr>
              <a:t> в заповедные места.</a:t>
            </a:r>
          </a:p>
          <a:p>
            <a:r>
              <a:rPr lang="ru-RU" sz="2000" b="1" dirty="0">
                <a:latin typeface="Constantia" pitchFamily="18" charset="0"/>
              </a:rPr>
              <a:t>Живописные пейзажи поволжской природы, широкие реки, густые леса, глубокие озера и пещеры манят путешественников со всей страны. </a:t>
            </a:r>
          </a:p>
        </p:txBody>
      </p:sp>
      <p:pic>
        <p:nvPicPr>
          <p:cNvPr id="19462" name="Picture 6" descr="http://static.panoramio.com/photos/large/51263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256584" cy="350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Нижегородская область богата реками и водоёмами. Одним из самых известных и популярных из них является озеро </a:t>
            </a:r>
            <a:r>
              <a:rPr lang="ru-RU" sz="2000" b="1" dirty="0" err="1">
                <a:latin typeface="Constantia" pitchFamily="18" charset="0"/>
              </a:rPr>
              <a:t>Светлояр</a:t>
            </a:r>
            <a:r>
              <a:rPr lang="ru-RU" sz="2000" b="1" dirty="0">
                <a:latin typeface="Constantia" pitchFamily="18" charset="0"/>
              </a:rPr>
              <a:t> (другое название Светлое озеро или Святое озеро) в Воскресенском районе на территории природного парка «Воскресенское </a:t>
            </a:r>
            <a:r>
              <a:rPr lang="ru-RU" sz="2000" b="1" dirty="0" err="1">
                <a:latin typeface="Constantia" pitchFamily="18" charset="0"/>
              </a:rPr>
              <a:t>Поветлужье</a:t>
            </a:r>
            <a:r>
              <a:rPr lang="ru-RU" sz="2000" b="1" dirty="0">
                <a:latin typeface="Constantia" pitchFamily="18" charset="0"/>
              </a:rPr>
              <a:t>». </a:t>
            </a:r>
          </a:p>
        </p:txBody>
      </p:sp>
      <p:pic>
        <p:nvPicPr>
          <p:cNvPr id="8196" name="Picture 4" descr="http://rulove.ru/images/stories/places/big/svetloy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705094"/>
            <a:ext cx="6120680" cy="3987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g.tourister.ru/files/1/4/3/2/8/1/8/8/clones/870_577_fixedwid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39" y="1490323"/>
            <a:ext cx="7379737" cy="46749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Музеи во Владимирском – это продолжение и развитие древней легенды.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В одном из музеев рассказывают  о местном сказочнике Сергее </a:t>
            </a:r>
            <a:r>
              <a:rPr lang="ru-RU" sz="2000" b="1" dirty="0" err="1">
                <a:latin typeface="Constantia" pitchFamily="18" charset="0"/>
              </a:rPr>
              <a:t>Афоньшине</a:t>
            </a:r>
            <a:r>
              <a:rPr lang="ru-RU" sz="2000" b="1" dirty="0">
                <a:latin typeface="Constantia" pitchFamily="18" charset="0"/>
              </a:rPr>
              <a:t>, который и поведал легенду о граде Китеже, и зал посвященный этой легенде.</a:t>
            </a:r>
          </a:p>
        </p:txBody>
      </p:sp>
      <p:pic>
        <p:nvPicPr>
          <p:cNvPr id="30722" name="Picture 2" descr="https://img.tourister.ru/files/1/4/3/2/8/1/8/9/clones/870_577_fixedwid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8"/>
          <a:stretch>
            <a:fillRect/>
          </a:stretch>
        </p:blipFill>
        <p:spPr bwMode="auto">
          <a:xfrm>
            <a:off x="1115616" y="2276872"/>
            <a:ext cx="6444208" cy="4073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К озеру ведет красивая березовая аллея. Под ногами мягкий белый песок.</a:t>
            </a:r>
          </a:p>
        </p:txBody>
      </p:sp>
      <p:pic>
        <p:nvPicPr>
          <p:cNvPr id="22530" name="Picture 2" descr="svetloyar _bere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Площадь озера более 14 гектар, а глубина достигает 33 метров. Озеро имеет идеально овальную форму. Вода  исключительной чистоты, не меняет своих свойств даже в закупоренном сосуде спустя годы.</a:t>
            </a:r>
          </a:p>
          <a:p>
            <a:r>
              <a:rPr lang="ru-RU" sz="2000" b="1" dirty="0">
                <a:latin typeface="Constantia" pitchFamily="18" charset="0"/>
              </a:rPr>
              <a:t> На берегах и в самом водоеме обитает множество редких растений и животных. </a:t>
            </a:r>
          </a:p>
        </p:txBody>
      </p:sp>
      <p:pic>
        <p:nvPicPr>
          <p:cNvPr id="6146" name="Picture 2" descr="http://turs.pro/media/photo_album/image/44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184576" cy="3891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802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tvk-2004@dnevnik.ru</cp:lastModifiedBy>
  <cp:revision>27</cp:revision>
  <dcterms:created xsi:type="dcterms:W3CDTF">2017-12-06T17:55:22Z</dcterms:created>
  <dcterms:modified xsi:type="dcterms:W3CDTF">2022-02-15T18:57:07Z</dcterms:modified>
</cp:coreProperties>
</file>